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8" r:id="rId3"/>
    <p:sldId id="260" r:id="rId4"/>
    <p:sldId id="307" r:id="rId5"/>
    <p:sldId id="308" r:id="rId6"/>
    <p:sldId id="309" r:id="rId7"/>
    <p:sldId id="267" r:id="rId8"/>
    <p:sldId id="297" r:id="rId9"/>
    <p:sldId id="276" r:id="rId10"/>
    <p:sldId id="296" r:id="rId11"/>
    <p:sldId id="269" r:id="rId12"/>
    <p:sldId id="281" r:id="rId13"/>
    <p:sldId id="298" r:id="rId14"/>
    <p:sldId id="287" r:id="rId15"/>
    <p:sldId id="275" r:id="rId16"/>
    <p:sldId id="270" r:id="rId17"/>
    <p:sldId id="305" r:id="rId18"/>
    <p:sldId id="306" r:id="rId19"/>
    <p:sldId id="303" r:id="rId20"/>
    <p:sldId id="304" r:id="rId21"/>
    <p:sldId id="300" r:id="rId22"/>
    <p:sldId id="302" r:id="rId23"/>
    <p:sldId id="271" r:id="rId24"/>
    <p:sldId id="310"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950" autoAdjust="0"/>
    <p:restoredTop sz="95324" autoAdjust="0"/>
  </p:normalViewPr>
  <p:slideViewPr>
    <p:cSldViewPr snapToGrid="0">
      <p:cViewPr varScale="1">
        <p:scale>
          <a:sx n="91" d="100"/>
          <a:sy n="91" d="100"/>
        </p:scale>
        <p:origin x="-108" y="-114"/>
      </p:cViewPr>
      <p:guideLst>
        <p:guide orient="horz" pos="2160"/>
        <p:guide pos="3840"/>
      </p:guideLst>
    </p:cSldViewPr>
  </p:slideViewPr>
  <p:notesTextViewPr>
    <p:cViewPr>
      <p:scale>
        <a:sx n="3" d="2"/>
        <a:sy n="3" d="2"/>
      </p:scale>
      <p:origin x="0" y="0"/>
    </p:cViewPr>
  </p:notesTextViewPr>
  <p:notesViewPr>
    <p:cSldViewPr snapToGrid="0">
      <p:cViewPr varScale="1">
        <p:scale>
          <a:sx n="73" d="100"/>
          <a:sy n="73" d="100"/>
        </p:scale>
        <p:origin x="-207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012EDDC6-207F-4EE3-9DEB-146599520561}">
      <dgm:prSet phldrT="[Text]" custT="1"/>
      <dgm:spPr/>
      <dgm:t>
        <a:bodyPr/>
        <a:lstStyle/>
        <a:p>
          <a:pPr algn="ctr" defTabSz="914400">
            <a:buNone/>
          </a:pPr>
          <a:r>
            <a:rPr lang="fr-FR" sz="2600" noProof="0" dirty="0" smtClean="0"/>
            <a:t>Team</a:t>
          </a:r>
          <a:endParaRPr lang="fr-FR" sz="2600" noProof="0" dirty="0"/>
        </a:p>
      </dgm: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a:p>
      </dgm:t>
    </dgm:pt>
    <dgm:pt modelId="{38FB0022-09EC-4D6F-86C0-C813C6F2F39A}">
      <dgm:prSet phldrT="[Text]" custT="1"/>
      <dgm:spPr/>
      <dgm:t>
        <a:bodyPr/>
        <a:lstStyle/>
        <a:p>
          <a:pPr algn="ctr" defTabSz="914400">
            <a:buNone/>
          </a:pPr>
          <a:r>
            <a:rPr lang="fr-FR" sz="2600" noProof="0" dirty="0" smtClean="0"/>
            <a:t>Fanion</a:t>
          </a:r>
          <a:endParaRPr lang="fr-FR" sz="2600" noProof="0" dirty="0"/>
        </a:p>
      </dgm: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a:p>
      </dgm:t>
    </dgm:pt>
    <dgm:pt modelId="{9131EDB8-27A6-42FD-A541-052EFC01D4C6}">
      <dgm:prSet phldrT="[Text]" custT="1"/>
      <dgm:spPr/>
      <dgm:t>
        <a:bodyPr/>
        <a:lstStyle/>
        <a:p>
          <a:pPr algn="ctr" defTabSz="914400">
            <a:buNone/>
          </a:pPr>
          <a:r>
            <a:rPr lang="fr-FR" sz="2600" noProof="0" dirty="0" smtClean="0"/>
            <a:t>Site &amp; Forum</a:t>
          </a:r>
          <a:endParaRPr lang="fr-FR" sz="2600" noProof="0" dirty="0"/>
        </a:p>
      </dgm: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pt>
    <dgm:pt modelId="{23116FF9-AEB9-43F5-882D-9ECB1FD5DE18}">
      <dgm:prSet phldrT="[Text]" custT="1"/>
      <dgm:spPr/>
      <dgm:t>
        <a:bodyPr/>
        <a:lstStyle/>
        <a:p>
          <a:pPr algn="ctr" defTabSz="914400">
            <a:buNone/>
          </a:pPr>
          <a:r>
            <a:rPr lang="fr-FR" sz="2600" noProof="0" dirty="0" smtClean="0"/>
            <a:t>AG</a:t>
          </a:r>
          <a:endParaRPr lang="fr-FR" sz="2600" noProof="0" dirty="0"/>
        </a:p>
      </dgm: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a:p>
      </dgm:t>
    </dgm:pt>
    <dgm:pt modelId="{DA2EE66E-1894-4E15-A659-CCDCFE4DAD65}">
      <dgm:prSet phldrT="[Text]" custT="1"/>
      <dgm:spPr/>
      <dgm:t>
        <a:bodyPr/>
        <a:lstStyle/>
        <a:p>
          <a:pPr algn="ctr" defTabSz="914400">
            <a:buNone/>
          </a:pPr>
          <a:r>
            <a:rPr lang="fr-FR" sz="2600" noProof="0" dirty="0" err="1" smtClean="0"/>
            <a:t>Rasso</a:t>
          </a:r>
          <a:endParaRPr lang="fr-FR" sz="2600" noProof="0" dirty="0"/>
        </a:p>
      </dgm: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5" custRadScaleRad="99433" custRadScaleInc="22371">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5"/>
      <dgm:spPr/>
      <dgm:t>
        <a:bodyPr/>
        <a:lstStyle/>
        <a:p>
          <a:endParaRPr lang="en-US"/>
        </a:p>
      </dgm:t>
    </dgm:pt>
    <dgm:pt modelId="{746707A3-847D-4DEF-8437-C19565999197}" type="pres">
      <dgm:prSet presAssocID="{7985EE53-BD3D-4DB3-B5BD-6B9FFA75B9E6}" presName="connectorText" presStyleLbl="sibTrans2D1" presStyleIdx="0" presStyleCnt="5"/>
      <dgm:spPr/>
      <dgm:t>
        <a:bodyPr/>
        <a:lstStyle/>
        <a:p>
          <a:endParaRPr lang="en-US"/>
        </a:p>
      </dgm:t>
    </dgm:pt>
    <dgm:pt modelId="{7C5A343C-E262-450D-959C-A644EA0CABBE}" type="pres">
      <dgm:prSet presAssocID="{DA2EE66E-1894-4E15-A659-CCDCFE4DAD65}" presName="node" presStyleLbl="node1" presStyleIdx="1" presStyleCnt="5">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1" presStyleCnt="5"/>
      <dgm:spPr/>
      <dgm:t>
        <a:bodyPr/>
        <a:lstStyle/>
        <a:p>
          <a:endParaRPr lang="en-US"/>
        </a:p>
      </dgm:t>
    </dgm:pt>
    <dgm:pt modelId="{018B9E75-742E-4303-A16C-8A821310EF15}" type="pres">
      <dgm:prSet presAssocID="{612BA10D-4F4F-4BF6-9059-06A94BDAF34E}" presName="connectorText" presStyleLbl="sibTrans2D1" presStyleIdx="1" presStyleCnt="5"/>
      <dgm:spPr/>
      <dgm:t>
        <a:bodyPr/>
        <a:lstStyle/>
        <a:p>
          <a:endParaRPr lang="en-US"/>
        </a:p>
      </dgm:t>
    </dgm:pt>
    <dgm:pt modelId="{91CB6799-0928-4E01-9EDA-41B17BB04FAF}" type="pres">
      <dgm:prSet presAssocID="{38FB0022-09EC-4D6F-86C0-C813C6F2F39A}" presName="node" presStyleLbl="node1" presStyleIdx="2" presStyleCnt="5">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2" presStyleCnt="5"/>
      <dgm:spPr/>
      <dgm:t>
        <a:bodyPr/>
        <a:lstStyle/>
        <a:p>
          <a:endParaRPr lang="en-US"/>
        </a:p>
      </dgm:t>
    </dgm:pt>
    <dgm:pt modelId="{A60042D3-910C-4160-96CD-1A63C2C4C0FB}" type="pres">
      <dgm:prSet presAssocID="{EA86A114-EBD1-49CF-AB76-042FF3D636A5}" presName="connectorText" presStyleLbl="sibTrans2D1" presStyleIdx="2" presStyleCnt="5"/>
      <dgm:spPr/>
      <dgm:t>
        <a:bodyPr/>
        <a:lstStyle/>
        <a:p>
          <a:endParaRPr lang="en-US"/>
        </a:p>
      </dgm:t>
    </dgm:pt>
    <dgm:pt modelId="{28372633-A8CE-4898-AF86-305447452F30}" type="pres">
      <dgm:prSet presAssocID="{9131EDB8-27A6-42FD-A541-052EFC01D4C6}" presName="node" presStyleLbl="node1" presStyleIdx="3" presStyleCnt="5">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3" presStyleCnt="5"/>
      <dgm:spPr/>
      <dgm:t>
        <a:bodyPr/>
        <a:lstStyle/>
        <a:p>
          <a:endParaRPr lang="en-US"/>
        </a:p>
      </dgm:t>
    </dgm:pt>
    <dgm:pt modelId="{2F68EEE9-28D4-49EC-A4B1-C191492E34F2}" type="pres">
      <dgm:prSet presAssocID="{13A2EB04-B868-427A-B17F-16729BFA55DA}" presName="connectorText" presStyleLbl="sibTrans2D1" presStyleIdx="3" presStyleCnt="5"/>
      <dgm:spPr/>
      <dgm:t>
        <a:bodyPr/>
        <a:lstStyle/>
        <a:p>
          <a:endParaRPr lang="en-US"/>
        </a:p>
      </dgm:t>
    </dgm:pt>
    <dgm:pt modelId="{4DD53E4A-81C3-4CAD-B31F-4C20BA5CFCD7}" type="pres">
      <dgm:prSet presAssocID="{23116FF9-AEB9-43F5-882D-9ECB1FD5DE18}" presName="node" presStyleLbl="node1" presStyleIdx="4" presStyleCnt="5">
        <dgm:presLayoutVars>
          <dgm:bulletEnabled val="1"/>
        </dgm:presLayoutVars>
      </dgm:prSet>
      <dgm:spPr/>
      <dgm:t>
        <a:bodyPr/>
        <a:lstStyle/>
        <a:p>
          <a:endParaRPr lang="en-US"/>
        </a:p>
      </dgm:t>
    </dgm:pt>
    <dgm:pt modelId="{670EC530-2BF9-418C-9EBE-CFD33FE15D7D}" type="pres">
      <dgm:prSet presAssocID="{BEE765C7-6165-4808-9B3B-A6627557B77F}" presName="sibTrans" presStyleLbl="sibTrans2D1" presStyleIdx="4" presStyleCnt="5"/>
      <dgm:spPr/>
      <dgm:t>
        <a:bodyPr/>
        <a:lstStyle/>
        <a:p>
          <a:endParaRPr lang="en-US"/>
        </a:p>
      </dgm:t>
    </dgm:pt>
    <dgm:pt modelId="{75E8BE9C-270B-4810-939F-EB750969C50A}" type="pres">
      <dgm:prSet presAssocID="{BEE765C7-6165-4808-9B3B-A6627557B77F}" presName="connectorText" presStyleLbl="sibTrans2D1" presStyleIdx="4" presStyleCnt="5"/>
      <dgm:spPr/>
      <dgm:t>
        <a:bodyPr/>
        <a:lstStyle/>
        <a:p>
          <a:endParaRPr lang="en-US"/>
        </a:p>
      </dgm:t>
    </dgm:pt>
  </dgm:ptLst>
  <dgm:cxnLst>
    <dgm:cxn modelId="{3701C3BD-6EF5-4D66-9CE8-0EE7A73A8088}" type="presOf" srcId="{012EDDC6-207F-4EE3-9DEB-146599520561}" destId="{558890D5-4F42-4C33-B381-CD393B37A1FF}" srcOrd="0" destOrd="0" presId="urn:microsoft.com/office/officeart/2005/8/layout/cycle2"/>
    <dgm:cxn modelId="{FC69EC58-B5CC-40C8-AC4E-3F25809CE7A3}" type="presOf" srcId="{612BA10D-4F4F-4BF6-9059-06A94BDAF34E}" destId="{018B9E75-742E-4303-A16C-8A821310EF15}" srcOrd="1" destOrd="0" presId="urn:microsoft.com/office/officeart/2005/8/layout/cycle2"/>
    <dgm:cxn modelId="{79716BD7-F8E9-4B3F-8ED6-1CE1C8BD0604}" type="presOf" srcId="{7985EE53-BD3D-4DB3-B5BD-6B9FFA75B9E6}" destId="{746707A3-847D-4DEF-8437-C19565999197}" srcOrd="1" destOrd="0" presId="urn:microsoft.com/office/officeart/2005/8/layout/cycle2"/>
    <dgm:cxn modelId="{B6903410-978A-4397-9B85-081E3828ACC8}" type="presOf" srcId="{9131EDB8-27A6-42FD-A541-052EFC01D4C6}" destId="{28372633-A8CE-4898-AF86-305447452F30}" srcOrd="0" destOrd="0" presId="urn:microsoft.com/office/officeart/2005/8/layout/cycle2"/>
    <dgm:cxn modelId="{9E987495-45D6-4716-AF2A-8EBB1FC37508}" type="presOf" srcId="{13633CBA-2502-434A-928C-6EC6967F259D}" destId="{EA3ADED0-C9AD-4C17-98CE-D872DACD90E8}" srcOrd="0" destOrd="0" presId="urn:microsoft.com/office/officeart/2005/8/layout/cycle2"/>
    <dgm:cxn modelId="{97323DE5-E2BF-422D-8188-D2445F20223B}" srcId="{13633CBA-2502-434A-928C-6EC6967F259D}" destId="{23116FF9-AEB9-43F5-882D-9ECB1FD5DE18}" srcOrd="4" destOrd="0" parTransId="{86229775-B50F-4220-B88B-07C4BA05CEAC}" sibTransId="{BEE765C7-6165-4808-9B3B-A6627557B77F}"/>
    <dgm:cxn modelId="{EC80A121-3367-4F9B-9004-CDE8162A19A3}" type="presOf" srcId="{EA86A114-EBD1-49CF-AB76-042FF3D636A5}" destId="{A60042D3-910C-4160-96CD-1A63C2C4C0FB}" srcOrd="1" destOrd="0" presId="urn:microsoft.com/office/officeart/2005/8/layout/cycle2"/>
    <dgm:cxn modelId="{1A22029E-E760-4419-8538-B78CC0118FC9}" type="presOf" srcId="{7985EE53-BD3D-4DB3-B5BD-6B9FFA75B9E6}" destId="{973C755A-5077-47FB-BDC0-FF7A84FD3F26}" srcOrd="0" destOrd="0" presId="urn:microsoft.com/office/officeart/2005/8/layout/cycle2"/>
    <dgm:cxn modelId="{FDE4D143-ADD3-4945-9C27-AF196BA4ADFF}" type="presOf" srcId="{13A2EB04-B868-427A-B17F-16729BFA55DA}" destId="{2F68EEE9-28D4-49EC-A4B1-C191492E34F2}" srcOrd="1" destOrd="0" presId="urn:microsoft.com/office/officeart/2005/8/layout/cycle2"/>
    <dgm:cxn modelId="{7D5C12A0-F7A2-4DEB-AC70-4275B1F1D1FA}" type="presOf" srcId="{612BA10D-4F4F-4BF6-9059-06A94BDAF34E}" destId="{719BC63E-F731-4648-BC28-EDC25FC57AA9}" srcOrd="0"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D786A5BC-B678-4D1C-9F3A-05DD714A399F}" type="presOf" srcId="{38FB0022-09EC-4D6F-86C0-C813C6F2F39A}" destId="{91CB6799-0928-4E01-9EDA-41B17BB04FAF}" srcOrd="0" destOrd="0" presId="urn:microsoft.com/office/officeart/2005/8/layout/cycle2"/>
    <dgm:cxn modelId="{C97C573D-0A81-4BB2-A481-17FC82284FC5}" type="presOf" srcId="{23116FF9-AEB9-43F5-882D-9ECB1FD5DE18}" destId="{4DD53E4A-81C3-4CAD-B31F-4C20BA5CFCD7}" srcOrd="0" destOrd="0" presId="urn:microsoft.com/office/officeart/2005/8/layout/cycle2"/>
    <dgm:cxn modelId="{18EA04BB-CDAD-46BB-9F18-7BACB799A6BB}" type="presOf" srcId="{DA2EE66E-1894-4E15-A659-CCDCFE4DAD65}" destId="{7C5A343C-E262-450D-959C-A644EA0CABBE}" srcOrd="0" destOrd="0" presId="urn:microsoft.com/office/officeart/2005/8/layout/cycle2"/>
    <dgm:cxn modelId="{64DAF508-E1BA-4EDC-A97D-EE1A011CB9E0}" srcId="{13633CBA-2502-434A-928C-6EC6967F259D}" destId="{DA2EE66E-1894-4E15-A659-CCDCFE4DAD65}" srcOrd="1" destOrd="0" parTransId="{21005F9D-878A-4CC9-A13A-8A9C577A9239}" sibTransId="{612BA10D-4F4F-4BF6-9059-06A94BDAF34E}"/>
    <dgm:cxn modelId="{9A1C775D-7DDB-48F9-97D9-490A63DE2A86}" srcId="{13633CBA-2502-434A-928C-6EC6967F259D}" destId="{38FB0022-09EC-4D6F-86C0-C813C6F2F39A}" srcOrd="2" destOrd="0" parTransId="{A0BBE5C2-C8CF-4F12-974F-53039E6D00EC}" sibTransId="{EA86A114-EBD1-49CF-AB76-042FF3D636A5}"/>
    <dgm:cxn modelId="{4F4B52A3-3D46-448B-8A32-735DEA1CB430}" type="presOf" srcId="{BEE765C7-6165-4808-9B3B-A6627557B77F}" destId="{670EC530-2BF9-418C-9EBE-CFD33FE15D7D}" srcOrd="0" destOrd="0" presId="urn:microsoft.com/office/officeart/2005/8/layout/cycle2"/>
    <dgm:cxn modelId="{198EE807-14A4-40FA-B030-5F9F79A9713E}" srcId="{13633CBA-2502-434A-928C-6EC6967F259D}" destId="{9131EDB8-27A6-42FD-A541-052EFC01D4C6}" srcOrd="3" destOrd="0" parTransId="{6EC3601D-D6CE-49D7-9229-0442323129DA}" sibTransId="{13A2EB04-B868-427A-B17F-16729BFA55DA}"/>
    <dgm:cxn modelId="{754B1182-A474-4B5B-A3BC-1F86184AA4B2}" type="presOf" srcId="{BEE765C7-6165-4808-9B3B-A6627557B77F}" destId="{75E8BE9C-270B-4810-939F-EB750969C50A}" srcOrd="1" destOrd="0" presId="urn:microsoft.com/office/officeart/2005/8/layout/cycle2"/>
    <dgm:cxn modelId="{1E46547A-9D10-43A8-BE9D-941729F8F52F}" type="presOf" srcId="{13A2EB04-B868-427A-B17F-16729BFA55DA}" destId="{3BFA7701-5D17-48E5-8EAF-0CE4B894FCD8}" srcOrd="0" destOrd="0" presId="urn:microsoft.com/office/officeart/2005/8/layout/cycle2"/>
    <dgm:cxn modelId="{ED4A5585-2A3F-4DB7-9013-D2752B4452C2}" type="presOf" srcId="{EA86A114-EBD1-49CF-AB76-042FF3D636A5}" destId="{3701657F-6946-4A4C-877D-2A88A526B7E1}" srcOrd="0" destOrd="0" presId="urn:microsoft.com/office/officeart/2005/8/layout/cycle2"/>
    <dgm:cxn modelId="{CA9978DB-64C0-42D4-9BCC-7B1DCBB65550}" type="presParOf" srcId="{EA3ADED0-C9AD-4C17-98CE-D872DACD90E8}" destId="{558890D5-4F42-4C33-B381-CD393B37A1FF}" srcOrd="0" destOrd="0" presId="urn:microsoft.com/office/officeart/2005/8/layout/cycle2"/>
    <dgm:cxn modelId="{8046AADF-0257-4EDA-A1FF-F8C95D45BD89}" type="presParOf" srcId="{EA3ADED0-C9AD-4C17-98CE-D872DACD90E8}" destId="{973C755A-5077-47FB-BDC0-FF7A84FD3F26}" srcOrd="1" destOrd="0" presId="urn:microsoft.com/office/officeart/2005/8/layout/cycle2"/>
    <dgm:cxn modelId="{8185122F-8CFD-4354-A0AC-7D71CC6B133E}" type="presParOf" srcId="{973C755A-5077-47FB-BDC0-FF7A84FD3F26}" destId="{746707A3-847D-4DEF-8437-C19565999197}" srcOrd="0" destOrd="0" presId="urn:microsoft.com/office/officeart/2005/8/layout/cycle2"/>
    <dgm:cxn modelId="{B84598F2-6F18-471B-9AFB-4E2478E1E303}" type="presParOf" srcId="{EA3ADED0-C9AD-4C17-98CE-D872DACD90E8}" destId="{7C5A343C-E262-450D-959C-A644EA0CABBE}" srcOrd="2" destOrd="0" presId="urn:microsoft.com/office/officeart/2005/8/layout/cycle2"/>
    <dgm:cxn modelId="{52240554-2271-4444-9F25-1956B13649A7}" type="presParOf" srcId="{EA3ADED0-C9AD-4C17-98CE-D872DACD90E8}" destId="{719BC63E-F731-4648-BC28-EDC25FC57AA9}" srcOrd="3" destOrd="0" presId="urn:microsoft.com/office/officeart/2005/8/layout/cycle2"/>
    <dgm:cxn modelId="{2D8C72DD-2BB0-4C75-8F04-82F4FC117613}" type="presParOf" srcId="{719BC63E-F731-4648-BC28-EDC25FC57AA9}" destId="{018B9E75-742E-4303-A16C-8A821310EF15}" srcOrd="0" destOrd="0" presId="urn:microsoft.com/office/officeart/2005/8/layout/cycle2"/>
    <dgm:cxn modelId="{7EEA4BB7-661C-4372-9D86-3D2F525FF2CA}" type="presParOf" srcId="{EA3ADED0-C9AD-4C17-98CE-D872DACD90E8}" destId="{91CB6799-0928-4E01-9EDA-41B17BB04FAF}" srcOrd="4" destOrd="0" presId="urn:microsoft.com/office/officeart/2005/8/layout/cycle2"/>
    <dgm:cxn modelId="{548D60F5-72DE-4C6C-A70F-8EA1E521EC93}" type="presParOf" srcId="{EA3ADED0-C9AD-4C17-98CE-D872DACD90E8}" destId="{3701657F-6946-4A4C-877D-2A88A526B7E1}" srcOrd="5" destOrd="0" presId="urn:microsoft.com/office/officeart/2005/8/layout/cycle2"/>
    <dgm:cxn modelId="{D1B8DD0B-7439-4F78-BB4C-D88797EDD901}" type="presParOf" srcId="{3701657F-6946-4A4C-877D-2A88A526B7E1}" destId="{A60042D3-910C-4160-96CD-1A63C2C4C0FB}" srcOrd="0" destOrd="0" presId="urn:microsoft.com/office/officeart/2005/8/layout/cycle2"/>
    <dgm:cxn modelId="{063A70EE-190C-4F61-9622-56C3B6EF36B2}" type="presParOf" srcId="{EA3ADED0-C9AD-4C17-98CE-D872DACD90E8}" destId="{28372633-A8CE-4898-AF86-305447452F30}" srcOrd="6" destOrd="0" presId="urn:microsoft.com/office/officeart/2005/8/layout/cycle2"/>
    <dgm:cxn modelId="{DC530C6D-6B29-4830-A177-E063B2E81984}" type="presParOf" srcId="{EA3ADED0-C9AD-4C17-98CE-D872DACD90E8}" destId="{3BFA7701-5D17-48E5-8EAF-0CE4B894FCD8}" srcOrd="7" destOrd="0" presId="urn:microsoft.com/office/officeart/2005/8/layout/cycle2"/>
    <dgm:cxn modelId="{D82D3F2C-31DD-4FBB-8740-3D740FB990A2}" type="presParOf" srcId="{3BFA7701-5D17-48E5-8EAF-0CE4B894FCD8}" destId="{2F68EEE9-28D4-49EC-A4B1-C191492E34F2}" srcOrd="0" destOrd="0" presId="urn:microsoft.com/office/officeart/2005/8/layout/cycle2"/>
    <dgm:cxn modelId="{A48F006A-7983-4DAF-B0E6-55C6BBDA152A}" type="presParOf" srcId="{EA3ADED0-C9AD-4C17-98CE-D872DACD90E8}" destId="{4DD53E4A-81C3-4CAD-B31F-4C20BA5CFCD7}" srcOrd="8" destOrd="0" presId="urn:microsoft.com/office/officeart/2005/8/layout/cycle2"/>
    <dgm:cxn modelId="{756D189A-9504-4228-B0CE-27A76669D11A}" type="presParOf" srcId="{EA3ADED0-C9AD-4C17-98CE-D872DACD90E8}" destId="{670EC530-2BF9-418C-9EBE-CFD33FE15D7D}" srcOrd="9" destOrd="0" presId="urn:microsoft.com/office/officeart/2005/8/layout/cycle2"/>
    <dgm:cxn modelId="{62056E61-664B-4F00-A8F1-567E2F89EA16}"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890D5-4F42-4C33-B381-CD393B37A1FF}">
      <dsp:nvSpPr>
        <dsp:cNvPr id="0" name=""/>
        <dsp:cNvSpPr/>
      </dsp:nvSpPr>
      <dsp:spPr>
        <a:xfrm>
          <a:off x="2271295" y="30606"/>
          <a:ext cx="1547011" cy="15470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914400">
            <a:lnSpc>
              <a:spcPct val="90000"/>
            </a:lnSpc>
            <a:spcBef>
              <a:spcPct val="0"/>
            </a:spcBef>
            <a:spcAft>
              <a:spcPct val="35000"/>
            </a:spcAft>
            <a:buNone/>
          </a:pPr>
          <a:r>
            <a:rPr lang="fr-FR" sz="2600" kern="1200" noProof="0" dirty="0" smtClean="0"/>
            <a:t>Team</a:t>
          </a:r>
          <a:endParaRPr lang="fr-FR" sz="2600" kern="1200" noProof="0" dirty="0"/>
        </a:p>
      </dsp:txBody>
      <dsp:txXfrm>
        <a:off x="2271295" y="30606"/>
        <a:ext cx="1547011" cy="1547011"/>
      </dsp:txXfrm>
    </dsp:sp>
    <dsp:sp modelId="{973C755A-5077-47FB-BDC0-FF7A84FD3F26}">
      <dsp:nvSpPr>
        <dsp:cNvPr id="0" name=""/>
        <dsp:cNvSpPr/>
      </dsp:nvSpPr>
      <dsp:spPr>
        <a:xfrm rot="2385949">
          <a:off x="3697603" y="1205416"/>
          <a:ext cx="286309" cy="5221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2385949">
        <a:off x="3697603" y="1205416"/>
        <a:ext cx="286309" cy="522116"/>
      </dsp:txXfrm>
    </dsp:sp>
    <dsp:sp modelId="{7C5A343C-E262-450D-959C-A644EA0CABBE}">
      <dsp:nvSpPr>
        <dsp:cNvPr id="0" name=""/>
        <dsp:cNvSpPr/>
      </dsp:nvSpPr>
      <dsp:spPr>
        <a:xfrm>
          <a:off x="3875667" y="1365698"/>
          <a:ext cx="1547011" cy="154701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914400">
            <a:lnSpc>
              <a:spcPct val="90000"/>
            </a:lnSpc>
            <a:spcBef>
              <a:spcPct val="0"/>
            </a:spcBef>
            <a:spcAft>
              <a:spcPct val="35000"/>
            </a:spcAft>
            <a:buNone/>
          </a:pPr>
          <a:r>
            <a:rPr lang="fr-FR" sz="2600" kern="1200" noProof="0" dirty="0" err="1" smtClean="0"/>
            <a:t>Rasso</a:t>
          </a:r>
          <a:endParaRPr lang="fr-FR" sz="2600" kern="1200" noProof="0" dirty="0"/>
        </a:p>
      </dsp:txBody>
      <dsp:txXfrm>
        <a:off x="3875667" y="1365698"/>
        <a:ext cx="1547011" cy="1547011"/>
      </dsp:txXfrm>
    </dsp:sp>
    <dsp:sp modelId="{719BC63E-F731-4648-BC28-EDC25FC57AA9}">
      <dsp:nvSpPr>
        <dsp:cNvPr id="0" name=""/>
        <dsp:cNvSpPr/>
      </dsp:nvSpPr>
      <dsp:spPr>
        <a:xfrm rot="6480000">
          <a:off x="4088029" y="2971927"/>
          <a:ext cx="411503" cy="5221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6480000">
        <a:off x="4088029" y="2971927"/>
        <a:ext cx="411503" cy="522116"/>
      </dsp:txXfrm>
    </dsp:sp>
    <dsp:sp modelId="{91CB6799-0928-4E01-9EDA-41B17BB04FAF}">
      <dsp:nvSpPr>
        <dsp:cNvPr id="0" name=""/>
        <dsp:cNvSpPr/>
      </dsp:nvSpPr>
      <dsp:spPr>
        <a:xfrm>
          <a:off x="3157686" y="3575415"/>
          <a:ext cx="1547011" cy="15470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914400">
            <a:lnSpc>
              <a:spcPct val="90000"/>
            </a:lnSpc>
            <a:spcBef>
              <a:spcPct val="0"/>
            </a:spcBef>
            <a:spcAft>
              <a:spcPct val="35000"/>
            </a:spcAft>
            <a:buNone/>
          </a:pPr>
          <a:r>
            <a:rPr lang="fr-FR" sz="2600" kern="1200" noProof="0" dirty="0" smtClean="0"/>
            <a:t>Fanion</a:t>
          </a:r>
          <a:endParaRPr lang="fr-FR" sz="2600" kern="1200" noProof="0" dirty="0"/>
        </a:p>
      </dsp:txBody>
      <dsp:txXfrm>
        <a:off x="3157686" y="3575415"/>
        <a:ext cx="1547011" cy="1547011"/>
      </dsp:txXfrm>
    </dsp:sp>
    <dsp:sp modelId="{3701657F-6946-4A4C-877D-2A88A526B7E1}">
      <dsp:nvSpPr>
        <dsp:cNvPr id="0" name=""/>
        <dsp:cNvSpPr/>
      </dsp:nvSpPr>
      <dsp:spPr>
        <a:xfrm rot="10800000">
          <a:off x="2575369" y="4087862"/>
          <a:ext cx="411503" cy="52211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575369" y="4087862"/>
        <a:ext cx="411503" cy="522116"/>
      </dsp:txXfrm>
    </dsp:sp>
    <dsp:sp modelId="{28372633-A8CE-4898-AF86-305447452F30}">
      <dsp:nvSpPr>
        <dsp:cNvPr id="0" name=""/>
        <dsp:cNvSpPr/>
      </dsp:nvSpPr>
      <dsp:spPr>
        <a:xfrm>
          <a:off x="834252" y="3575415"/>
          <a:ext cx="1547011" cy="15470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914400">
            <a:lnSpc>
              <a:spcPct val="90000"/>
            </a:lnSpc>
            <a:spcBef>
              <a:spcPct val="0"/>
            </a:spcBef>
            <a:spcAft>
              <a:spcPct val="35000"/>
            </a:spcAft>
            <a:buNone/>
          </a:pPr>
          <a:r>
            <a:rPr lang="fr-FR" sz="2600" kern="1200" noProof="0" dirty="0" smtClean="0"/>
            <a:t>Site &amp; Forum</a:t>
          </a:r>
          <a:endParaRPr lang="fr-FR" sz="2600" kern="1200" noProof="0" dirty="0"/>
        </a:p>
      </dsp:txBody>
      <dsp:txXfrm>
        <a:off x="834252" y="3575415"/>
        <a:ext cx="1547011" cy="1547011"/>
      </dsp:txXfrm>
    </dsp:sp>
    <dsp:sp modelId="{3BFA7701-5D17-48E5-8EAF-0CE4B894FCD8}">
      <dsp:nvSpPr>
        <dsp:cNvPr id="0" name=""/>
        <dsp:cNvSpPr/>
      </dsp:nvSpPr>
      <dsp:spPr>
        <a:xfrm rot="15120000">
          <a:off x="1046615" y="2994080"/>
          <a:ext cx="411503" cy="52211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5120000">
        <a:off x="1046615" y="2994080"/>
        <a:ext cx="411503" cy="522116"/>
      </dsp:txXfrm>
    </dsp:sp>
    <dsp:sp modelId="{4DD53E4A-81C3-4CAD-B31F-4C20BA5CFCD7}">
      <dsp:nvSpPr>
        <dsp:cNvPr id="0" name=""/>
        <dsp:cNvSpPr/>
      </dsp:nvSpPr>
      <dsp:spPr>
        <a:xfrm>
          <a:off x="116272" y="1365698"/>
          <a:ext cx="1547011" cy="15470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914400">
            <a:lnSpc>
              <a:spcPct val="90000"/>
            </a:lnSpc>
            <a:spcBef>
              <a:spcPct val="0"/>
            </a:spcBef>
            <a:spcAft>
              <a:spcPct val="35000"/>
            </a:spcAft>
            <a:buNone/>
          </a:pPr>
          <a:r>
            <a:rPr lang="fr-FR" sz="2600" kern="1200" noProof="0" dirty="0" smtClean="0"/>
            <a:t>AG</a:t>
          </a:r>
          <a:endParaRPr lang="fr-FR" sz="2600" kern="1200" noProof="0" dirty="0"/>
        </a:p>
      </dsp:txBody>
      <dsp:txXfrm>
        <a:off x="116272" y="1365698"/>
        <a:ext cx="1547011" cy="1547011"/>
      </dsp:txXfrm>
    </dsp:sp>
    <dsp:sp modelId="{670EC530-2BF9-418C-9EBE-CFD33FE15D7D}">
      <dsp:nvSpPr>
        <dsp:cNvPr id="0" name=""/>
        <dsp:cNvSpPr/>
      </dsp:nvSpPr>
      <dsp:spPr>
        <a:xfrm rot="19693244">
          <a:off x="1692854" y="1218405"/>
          <a:ext cx="523672" cy="52211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9693244">
        <a:off x="1692854" y="1218405"/>
        <a:ext cx="523672" cy="5221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12/16/2013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‹N°›</a:t>
            </a:fld>
            <a:endParaRPr/>
          </a:p>
        </p:txBody>
      </p:sp>
    </p:spTree>
    <p:extLst>
      <p:ext uri="{BB962C8B-B14F-4D97-AF65-F5344CB8AC3E}">
        <p14:creationId xmlns=""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12/16/2013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‹N°›</a:t>
            </a:fld>
            <a:endParaRPr/>
          </a:p>
        </p:txBody>
      </p:sp>
    </p:spTree>
    <p:extLst>
      <p:ext uri="{BB962C8B-B14F-4D97-AF65-F5344CB8AC3E}">
        <p14:creationId xmlns=""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1</a:t>
            </a:fld>
            <a:endParaRPr lang="en-US" sz="1200" b="0" i="0" dirty="0">
              <a:latin typeface="Corbel"/>
              <a:ea typeface="+mn-ea"/>
              <a:cs typeface="+mn-cs"/>
            </a:endParaRPr>
          </a:p>
        </p:txBody>
      </p:sp>
    </p:spTree>
    <p:extLst>
      <p:ext uri="{BB962C8B-B14F-4D97-AF65-F5344CB8AC3E}">
        <p14:creationId xmlns=""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2</a:t>
            </a:fld>
            <a:endParaRPr lang="en-US" sz="1200" b="0" i="0">
              <a:latin typeface="Corbel"/>
              <a:ea typeface="+mn-ea"/>
              <a:cs typeface="+mn-cs"/>
            </a:endParaRPr>
          </a:p>
        </p:txBody>
      </p:sp>
    </p:spTree>
    <p:extLst>
      <p:ext uri="{BB962C8B-B14F-4D97-AF65-F5344CB8AC3E}">
        <p14:creationId xmlns="" xmlns:p14="http://schemas.microsoft.com/office/powerpoint/2010/main" val="366179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3</a:t>
            </a:fld>
            <a:endParaRPr lang="en-US" sz="1200" b="0" i="0">
              <a:latin typeface="Corbel"/>
              <a:ea typeface="+mn-ea"/>
              <a:cs typeface="+mn-cs"/>
            </a:endParaRPr>
          </a:p>
        </p:txBody>
      </p:sp>
    </p:spTree>
    <p:extLst>
      <p:ext uri="{BB962C8B-B14F-4D97-AF65-F5344CB8AC3E}">
        <p14:creationId xmlns="" xmlns:p14="http://schemas.microsoft.com/office/powerpoint/2010/main" val="36617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4</a:t>
            </a:fld>
            <a:endParaRPr lang="en-US" sz="1200" b="0" i="0">
              <a:latin typeface="Corbel"/>
              <a:ea typeface="+mn-ea"/>
              <a:cs typeface="+mn-cs"/>
            </a:endParaRPr>
          </a:p>
        </p:txBody>
      </p:sp>
    </p:spTree>
    <p:extLst>
      <p:ext uri="{BB962C8B-B14F-4D97-AF65-F5344CB8AC3E}">
        <p14:creationId xmlns="" xmlns:p14="http://schemas.microsoft.com/office/powerpoint/2010/main" val="366179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5</a:t>
            </a:fld>
            <a:endParaRPr lang="en-US" sz="1200" b="0" i="0">
              <a:latin typeface="Corbel"/>
              <a:ea typeface="+mn-ea"/>
              <a:cs typeface="+mn-cs"/>
            </a:endParaRPr>
          </a:p>
        </p:txBody>
      </p:sp>
    </p:spTree>
    <p:extLst>
      <p:ext uri="{BB962C8B-B14F-4D97-AF65-F5344CB8AC3E}">
        <p14:creationId xmlns="" xmlns:p14="http://schemas.microsoft.com/office/powerpoint/2010/main" val="366179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17</a:t>
            </a:fld>
            <a:endParaRPr lang="en-US" sz="1200" b="0" i="0">
              <a:latin typeface="Corbel"/>
              <a:ea typeface="+mn-ea"/>
              <a:cs typeface="+mn-cs"/>
            </a:endParaRPr>
          </a:p>
        </p:txBody>
      </p:sp>
    </p:spTree>
    <p:extLst>
      <p:ext uri="{BB962C8B-B14F-4D97-AF65-F5344CB8AC3E}">
        <p14:creationId xmlns=""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 xmlns:a14="http://schemas.microsoft.com/office/drawing/2010/main" val="0"/>
              </a:ext>
            </a:extLst>
          </a:blip>
          <a:srcRect l="57019" r="3937"/>
          <a:stretch/>
        </p:blipFill>
        <p:spPr>
          <a:xfrm>
            <a:off x="6831105" y="2057400"/>
            <a:ext cx="2005582" cy="3886200"/>
          </a:xfrm>
          <a:prstGeom prst="rect">
            <a:avLst/>
          </a:prstGeom>
        </p:spPr>
      </p:pic>
      <p:pic>
        <p:nvPicPr>
          <p:cNvPr id="11" name="Picture 10" descr="Vagues"/>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8909623" y="2057400"/>
            <a:ext cx="3282696" cy="3886200"/>
          </a:xfrm>
          <a:prstGeom prst="rect">
            <a:avLst/>
          </a:prstGeom>
        </p:spPr>
      </p:pic>
      <p:sp>
        <p:nvSpPr>
          <p:cNvPr id="9" name="Rectangle 8"/>
          <p:cNvSpPr/>
          <p:nvPr/>
        </p:nvSpPr>
        <p:spPr>
          <a:xfrm>
            <a:off x="1600200" y="0"/>
            <a:ext cx="5029200" cy="5943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2">
                  <a:lumMod val="75000"/>
                </a:schemeClr>
              </a:solidFill>
            </a:endParaRPr>
          </a:p>
        </p:txBody>
      </p:sp>
      <p:pic>
        <p:nvPicPr>
          <p:cNvPr id="8" name="Picture 7" descr="Gros nuages blancs sur fond de ciel bleu"/>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0" y="2057400"/>
            <a:ext cx="1490472" cy="3886200"/>
          </a:xfrm>
          <a:prstGeom prst="rect">
            <a:avLst/>
          </a:prstGeom>
        </p:spPr>
      </p:pic>
      <p:sp>
        <p:nvSpPr>
          <p:cNvPr id="2" name="Title 1"/>
          <p:cNvSpPr>
            <a:spLocks noGrp="1"/>
          </p:cNvSpPr>
          <p:nvPr>
            <p:ph type="ctrTitle" hasCustomPrompt="1"/>
          </p:nvPr>
        </p:nvSpPr>
        <p:spPr>
          <a:xfrm>
            <a:off x="1751777" y="3019706"/>
            <a:ext cx="4846320" cy="2387600"/>
          </a:xfrm>
        </p:spPr>
        <p:txBody>
          <a:bodyPr anchor="b">
            <a:normAutofit/>
          </a:bodyPr>
          <a:lstStyle>
            <a:lvl1pPr algn="l">
              <a:lnSpc>
                <a:spcPct val="90000"/>
              </a:lnSpc>
              <a:defRPr sz="4800" baseline="0">
                <a:solidFill>
                  <a:schemeClr val="bg1"/>
                </a:solidFill>
              </a:defRPr>
            </a:lvl1pPr>
          </a:lstStyle>
          <a:p>
            <a:r>
              <a:rPr lang="fr-FR" dirty="0" smtClean="0"/>
              <a:t>AG 2012</a:t>
            </a:r>
            <a:br>
              <a:rPr lang="fr-FR" dirty="0" smtClean="0"/>
            </a:br>
            <a:r>
              <a:rPr lang="fr-FR" dirty="0" smtClean="0"/>
              <a:t>Paris - Sèvres</a:t>
            </a:r>
            <a:endParaRPr dirty="0"/>
          </a:p>
        </p:txBody>
      </p:sp>
      <p:sp>
        <p:nvSpPr>
          <p:cNvPr id="3" name="Subtitle 2"/>
          <p:cNvSpPr>
            <a:spLocks noGrp="1"/>
          </p:cNvSpPr>
          <p:nvPr>
            <p:ph type="subTitle" idx="1" hasCustomPrompt="1"/>
          </p:nvPr>
        </p:nvSpPr>
        <p:spPr>
          <a:xfrm>
            <a:off x="1751777" y="5381894"/>
            <a:ext cx="4846320" cy="448056"/>
          </a:xfrm>
        </p:spPr>
        <p:txBody>
          <a:bodyPr>
            <a:normAutofit/>
          </a:bodyPr>
          <a:lstStyle>
            <a:lvl1pPr marL="0" indent="0" algn="l">
              <a:spcBef>
                <a:spcPts val="0"/>
              </a:spcBef>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15 Décembre </a:t>
            </a:r>
            <a:endParaRPr dirty="0"/>
          </a:p>
        </p:txBody>
      </p:sp>
      <p:pic>
        <p:nvPicPr>
          <p:cNvPr id="4" name="Image 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19835" y="118782"/>
            <a:ext cx="2057400" cy="2057400"/>
          </a:xfrm>
          <a:prstGeom prst="rect">
            <a:avLst/>
          </a:prstGeom>
        </p:spPr>
      </p:pic>
      <p:pic>
        <p:nvPicPr>
          <p:cNvPr id="1026" name="Picture 2" descr="Sevres_Nautique"/>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5562599" y="3919249"/>
            <a:ext cx="895351" cy="895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8731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r>
              <a:rPr lang="fr-FR" dirty="0" smtClean="0"/>
              <a:t>15 décembre, 2012</a:t>
            </a:r>
            <a:endParaRPr lang="fr-FR" dirty="0"/>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720709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r>
              <a:rPr lang="fr-FR" dirty="0" smtClean="0"/>
              <a:t>15 décembre, 2012</a:t>
            </a:r>
            <a:endParaRPr lang="fr-FR" dirty="0"/>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1021014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r>
              <a:rPr lang="fr-FR" dirty="0" smtClean="0"/>
              <a:t>15 décembre, 2012</a:t>
            </a:r>
            <a:endParaRPr lang="fr-FR" dirty="0"/>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3405116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Rectangle 7"/>
          <p:cNvSpPr/>
          <p:nvPr/>
        </p:nvSpPr>
        <p:spPr>
          <a:xfrm>
            <a:off x="1933574" y="2059146"/>
            <a:ext cx="6761545" cy="3886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009775" y="2263913"/>
            <a:ext cx="6691442" cy="3143393"/>
          </a:xfrm>
        </p:spPr>
        <p:txBody>
          <a:bodyPr anchor="b"/>
          <a:lstStyle>
            <a:lvl1pPr>
              <a:defRPr sz="6000">
                <a:solidFill>
                  <a:schemeClr val="bg1"/>
                </a:solidFill>
              </a:defRPr>
            </a:lvl1pPr>
          </a:lstStyle>
          <a:p>
            <a:r>
              <a:rPr lang="fr-FR" smtClean="0"/>
              <a:t>Modifiez le style du titre</a:t>
            </a:r>
            <a:endParaRPr dirty="0"/>
          </a:p>
        </p:txBody>
      </p:sp>
      <p:sp>
        <p:nvSpPr>
          <p:cNvPr id="3" name="Text Placeholder 2"/>
          <p:cNvSpPr>
            <a:spLocks noGrp="1"/>
          </p:cNvSpPr>
          <p:nvPr>
            <p:ph type="body" idx="1"/>
          </p:nvPr>
        </p:nvSpPr>
        <p:spPr>
          <a:xfrm>
            <a:off x="2009775" y="5381893"/>
            <a:ext cx="6691442"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pic>
        <p:nvPicPr>
          <p:cNvPr id="9" name="Picture 8" descr="Vagues"/>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8909623" y="2059146"/>
            <a:ext cx="3282696" cy="38862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 xmlns:a14="http://schemas.microsoft.com/office/drawing/2010/main" val="0"/>
              </a:ext>
            </a:extLst>
          </a:blip>
          <a:srcRect l="33424" r="4158"/>
          <a:stretch/>
        </p:blipFill>
        <p:spPr>
          <a:xfrm>
            <a:off x="47625" y="2038775"/>
            <a:ext cx="1828800" cy="3906572"/>
          </a:xfrm>
          <a:prstGeom prst="rect">
            <a:avLst/>
          </a:prstGeom>
        </p:spPr>
      </p:pic>
    </p:spTree>
    <p:extLst>
      <p:ext uri="{BB962C8B-B14F-4D97-AF65-F5344CB8AC3E}">
        <p14:creationId xmlns="" xmlns:p14="http://schemas.microsoft.com/office/powerpoint/2010/main" val="1289894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r>
              <a:rPr lang="fr-FR" dirty="0" smtClean="0"/>
              <a:t>15 décembre, 2012</a:t>
            </a:r>
            <a:endParaRPr lang="fr-FR" dirty="0"/>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2781687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r>
              <a:rPr lang="fr-FR" dirty="0" smtClean="0"/>
              <a:t>15 décembre, 2012</a:t>
            </a:r>
            <a:endParaRPr lang="fr-FR" dirty="0"/>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2827180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r>
              <a:rPr lang="fr-FR" dirty="0" smtClean="0"/>
              <a:t>15 décembre, 2012</a:t>
            </a:r>
            <a:endParaRPr lang="fr-FR" dirty="0"/>
          </a:p>
        </p:txBody>
      </p:sp>
      <p:sp>
        <p:nvSpPr>
          <p:cNvPr id="4" name="Footer Placeholder 3"/>
          <p:cNvSpPr>
            <a:spLocks noGrp="1"/>
          </p:cNvSpPr>
          <p:nvPr>
            <p:ph type="ftr" sz="quarter" idx="11"/>
          </p:nvPr>
        </p:nvSpPr>
        <p:spPr>
          <a:xfrm>
            <a:off x="1981200" y="6629400"/>
            <a:ext cx="8800775" cy="228600"/>
          </a:xfrm>
          <a:solidFill>
            <a:schemeClr val="accent1">
              <a:lumMod val="50000"/>
            </a:schemeClr>
          </a:solidFill>
        </p:spPr>
        <p:txBody>
          <a:bodyPr/>
          <a:lstStyle>
            <a:lvl1pPr>
              <a:defRPr>
                <a:solidFill>
                  <a:schemeClr val="bg1"/>
                </a:solidFill>
              </a:defRPr>
            </a:lvl1pPr>
          </a:lstStyle>
          <a:p>
            <a:r>
              <a:rPr lang="fr-FR" dirty="0" err="1" smtClean="0"/>
              <a:t>Footer</a:t>
            </a:r>
            <a:r>
              <a:rPr lang="fr-FR" dirty="0" smtClean="0"/>
              <a:t> </a:t>
            </a:r>
            <a:r>
              <a:rPr lang="fr-FR" dirty="0" err="1" smtClean="0"/>
              <a:t>text</a:t>
            </a:r>
            <a:r>
              <a:rPr lang="fr-FR" dirty="0" smtClean="0"/>
              <a:t> </a:t>
            </a:r>
            <a:r>
              <a:rPr lang="fr-FR" dirty="0" err="1" smtClean="0"/>
              <a:t>here</a:t>
            </a:r>
            <a:endParaRPr lang="fr-FR" dirty="0"/>
          </a:p>
        </p:txBody>
      </p:sp>
      <p:sp>
        <p:nvSpPr>
          <p:cNvPr id="5" name="Slide Number Placeholder 4"/>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2465877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smtClean="0"/>
              <a:t>15 décembre, 2012</a:t>
            </a:r>
            <a:endParaRPr lang="fr-FR" dirty="0"/>
          </a:p>
        </p:txBody>
      </p:sp>
      <p:sp>
        <p:nvSpPr>
          <p:cNvPr id="3" name="Footer Placeholder 2"/>
          <p:cNvSpPr>
            <a:spLocks noGrp="1"/>
          </p:cNvSpPr>
          <p:nvPr>
            <p:ph type="ftr" sz="quarter" idx="11"/>
          </p:nvPr>
        </p:nvSpPr>
        <p:spPr>
          <a:solidFill>
            <a:schemeClr val="accent1">
              <a:lumMod val="50000"/>
            </a:schemeClr>
          </a:solidFill>
          <a:ln>
            <a:solidFill>
              <a:schemeClr val="accent1">
                <a:lumMod val="50000"/>
              </a:schemeClr>
            </a:solidFill>
          </a:ln>
        </p:spPr>
        <p:txBody>
          <a:bodyPr/>
          <a:lstStyle/>
          <a:p>
            <a:r>
              <a:rPr dirty="0"/>
              <a:t>Footer text here</a:t>
            </a:r>
          </a:p>
        </p:txBody>
      </p:sp>
      <p:sp>
        <p:nvSpPr>
          <p:cNvPr id="4" name="Slide Number Placeholder 3"/>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11073937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fr-FR" smtClean="0"/>
              <a:t>Modifiez le style du titre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r>
              <a:rPr lang="fr-FR" dirty="0" smtClean="0"/>
              <a:t>15 décembre, 2012</a:t>
            </a:r>
            <a:endParaRPr lang="fr-FR" dirty="0"/>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3023549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fr-FR" smtClean="0"/>
              <a:t>Modifiez le style du titre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r>
              <a:rPr lang="fr-FR" dirty="0" smtClean="0"/>
              <a:t>15 décembre, 2012</a:t>
            </a:r>
            <a:endParaRPr lang="fr-FR" dirty="0"/>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‹N°›</a:t>
            </a:fld>
            <a:endParaRPr/>
          </a:p>
        </p:txBody>
      </p:sp>
    </p:spTree>
    <p:extLst>
      <p:ext uri="{BB962C8B-B14F-4D97-AF65-F5344CB8AC3E}">
        <p14:creationId xmlns="" xmlns:p14="http://schemas.microsoft.com/office/powerpoint/2010/main" val="2164224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endParaRPr>
          </a:p>
        </p:txBody>
      </p:sp>
      <p:sp>
        <p:nvSpPr>
          <p:cNvPr id="11" name="Rectangle 10"/>
          <p:cNvSpPr/>
          <p:nvPr/>
        </p:nvSpPr>
        <p:spPr>
          <a:xfrm>
            <a:off x="1609344" y="6629400"/>
            <a:ext cx="10582656" cy="228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fr-FR" smtClean="0"/>
              <a:t>Modifiez le style du titre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bg1"/>
                </a:solidFill>
              </a:defRPr>
            </a:lvl1pPr>
          </a:lstStyle>
          <a:p>
            <a:fld id="{9CD8D479-8942-46E8-A226-A4E01F7A105C}" type="slidenum">
              <a:rPr lang="fr-FR" smtClean="0"/>
              <a:pPr/>
              <a:t>‹N°›</a:t>
            </a:fld>
            <a:endParaRPr lang="fr-FR" dirty="0"/>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bg1"/>
                </a:solidFill>
              </a:defRPr>
            </a:lvl1pPr>
          </a:lstStyle>
          <a:p>
            <a:r>
              <a:rPr lang="fr-FR" dirty="0" smtClean="0"/>
              <a:t>15 décembre, 2012</a:t>
            </a:r>
            <a:endParaRPr lang="fr-FR"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bg1"/>
                </a:solidFill>
              </a:defRPr>
            </a:lvl1pPr>
          </a:lstStyle>
          <a:p>
            <a:r>
              <a:rPr lang="fr-FR" dirty="0" err="1" smtClean="0"/>
              <a:t>Footer</a:t>
            </a:r>
            <a:r>
              <a:rPr lang="fr-FR" dirty="0" smtClean="0"/>
              <a:t> </a:t>
            </a:r>
            <a:r>
              <a:rPr lang="fr-FR" dirty="0" err="1" smtClean="0"/>
              <a:t>text</a:t>
            </a:r>
            <a:r>
              <a:rPr lang="fr-FR" dirty="0" smtClean="0"/>
              <a:t> </a:t>
            </a:r>
            <a:r>
              <a:rPr lang="fr-FR" dirty="0" err="1" smtClean="0"/>
              <a:t>here</a:t>
            </a:r>
            <a:endParaRPr lang="fr-FR" dirty="0"/>
          </a:p>
        </p:txBody>
      </p:sp>
      <p:pic>
        <p:nvPicPr>
          <p:cNvPr id="7" name="Image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0795289" y="285750"/>
            <a:ext cx="1272886" cy="933450"/>
          </a:xfrm>
          <a:prstGeom prst="rect">
            <a:avLst/>
          </a:prstGeom>
        </p:spPr>
      </p:pic>
    </p:spTree>
    <p:extLst>
      <p:ext uri="{BB962C8B-B14F-4D97-AF65-F5344CB8AC3E}">
        <p14:creationId xmlns=""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baseline="0">
          <a:solidFill>
            <a:schemeClr val="accent1">
              <a:lumMod val="50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5.jpeg"/><Relationship Id="rId21" Type="http://schemas.openxmlformats.org/officeDocument/2006/relationships/image" Target="../media/image53.jpeg"/><Relationship Id="rId7" Type="http://schemas.openxmlformats.org/officeDocument/2006/relationships/image" Target="../media/image39.pn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image" Target="../media/image34.jpeg"/><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image" Target="../media/image38.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37.jpeg"/><Relationship Id="rId15" Type="http://schemas.openxmlformats.org/officeDocument/2006/relationships/image" Target="../media/image47.gif"/><Relationship Id="rId23" Type="http://schemas.openxmlformats.org/officeDocument/2006/relationships/image" Target="../media/image55.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gif"/><Relationship Id="rId14" Type="http://schemas.openxmlformats.org/officeDocument/2006/relationships/image" Target="../media/image46.jpeg"/><Relationship Id="rId22"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1777" y="3019706"/>
            <a:ext cx="5451504" cy="2387600"/>
          </a:xfrm>
        </p:spPr>
        <p:txBody>
          <a:bodyPr>
            <a:normAutofit/>
          </a:bodyPr>
          <a:lstStyle/>
          <a:p>
            <a:r>
              <a:rPr lang="fr-FR" dirty="0" smtClean="0"/>
              <a:t>AG 2013</a:t>
            </a:r>
            <a:br>
              <a:rPr lang="fr-FR" dirty="0" smtClean="0"/>
            </a:br>
            <a:r>
              <a:rPr lang="fr-FR" dirty="0" smtClean="0"/>
              <a:t>Paris - Sèvres</a:t>
            </a:r>
            <a:endParaRPr lang="fr-FR" dirty="0"/>
          </a:p>
        </p:txBody>
      </p:sp>
      <p:sp>
        <p:nvSpPr>
          <p:cNvPr id="3" name="Sous-titre 2"/>
          <p:cNvSpPr>
            <a:spLocks noGrp="1"/>
          </p:cNvSpPr>
          <p:nvPr>
            <p:ph type="subTitle" idx="1"/>
          </p:nvPr>
        </p:nvSpPr>
        <p:spPr/>
        <p:txBody>
          <a:bodyPr/>
          <a:lstStyle/>
          <a:p>
            <a:pPr marL="0" indent="0" algn="l">
              <a:spcBef>
                <a:spcPts val="0"/>
              </a:spcBef>
              <a:buNone/>
            </a:pPr>
            <a:r>
              <a:rPr lang="fr-FR" sz="1800" b="0" i="0" dirty="0" smtClean="0">
                <a:solidFill>
                  <a:schemeClr val="bg1"/>
                </a:solidFill>
              </a:rPr>
              <a:t>14 Décembre 2013</a:t>
            </a:r>
            <a:endParaRPr lang="fr-FR" sz="1800" b="0" i="0" dirty="0">
              <a:solidFill>
                <a:schemeClr val="bg1"/>
              </a:solidFill>
            </a:endParaRPr>
          </a:p>
        </p:txBody>
      </p:sp>
    </p:spTree>
    <p:extLst>
      <p:ext uri="{BB962C8B-B14F-4D97-AF65-F5344CB8AC3E}">
        <p14:creationId xmlns="" xmlns:p14="http://schemas.microsoft.com/office/powerpoint/2010/main" val="42615469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err="1" smtClean="0"/>
              <a:t>Projets</a:t>
            </a:r>
            <a:r>
              <a:rPr lang="en-US" dirty="0" smtClean="0"/>
              <a:t> 2014</a:t>
            </a:r>
            <a:endParaRPr lang="en-US" dirty="0"/>
          </a:p>
        </p:txBody>
      </p:sp>
      <p:sp>
        <p:nvSpPr>
          <p:cNvPr id="3" name="Espace réservé du texte 2"/>
          <p:cNvSpPr>
            <a:spLocks noGrp="1"/>
          </p:cNvSpPr>
          <p:nvPr>
            <p:ph type="body" idx="1"/>
          </p:nvPr>
        </p:nvSpPr>
        <p:spPr>
          <a:xfrm>
            <a:off x="2020285" y="5423934"/>
            <a:ext cx="6691442" cy="449523"/>
          </a:xfrm>
        </p:spPr>
        <p:txBody>
          <a:bodyPr/>
          <a:lstStyle/>
          <a:p>
            <a:r>
              <a:rPr lang="en-US" dirty="0" smtClean="0"/>
              <a:t>AG 2013</a:t>
            </a:r>
            <a:endParaRPr lang="en-US" dirty="0"/>
          </a:p>
        </p:txBody>
      </p:sp>
    </p:spTree>
    <p:extLst>
      <p:ext uri="{BB962C8B-B14F-4D97-AF65-F5344CB8AC3E}">
        <p14:creationId xmlns="" xmlns:p14="http://schemas.microsoft.com/office/powerpoint/2010/main" val="3752628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Evénements</a:t>
            </a:r>
            <a:r>
              <a:rPr lang="en-US" dirty="0" smtClean="0"/>
              <a:t> 2013/2014</a:t>
            </a:r>
            <a:endParaRPr lang="en-US" dirty="0"/>
          </a:p>
        </p:txBody>
      </p:sp>
      <p:sp>
        <p:nvSpPr>
          <p:cNvPr id="3" name="Espace réservé du texte 2"/>
          <p:cNvSpPr>
            <a:spLocks noGrp="1"/>
          </p:cNvSpPr>
          <p:nvPr>
            <p:ph type="body" idx="1"/>
          </p:nvPr>
        </p:nvSpPr>
        <p:spPr>
          <a:xfrm>
            <a:off x="1198179" y="1554480"/>
            <a:ext cx="4820096" cy="389934"/>
          </a:xfrm>
        </p:spPr>
        <p:txBody>
          <a:bodyPr>
            <a:normAutofit lnSpcReduction="10000"/>
          </a:bodyPr>
          <a:lstStyle/>
          <a:p>
            <a:r>
              <a:rPr lang="en-US" dirty="0" smtClean="0"/>
              <a:t> Ty Punch   2013</a:t>
            </a:r>
            <a:endParaRPr lang="en-US" dirty="0"/>
          </a:p>
        </p:txBody>
      </p:sp>
      <p:sp>
        <p:nvSpPr>
          <p:cNvPr id="4" name="Espace réservé de contenu 3"/>
          <p:cNvSpPr>
            <a:spLocks noGrp="1"/>
          </p:cNvSpPr>
          <p:nvPr>
            <p:ph sz="half" idx="2"/>
          </p:nvPr>
        </p:nvSpPr>
        <p:spPr>
          <a:xfrm>
            <a:off x="1051034" y="1986455"/>
            <a:ext cx="5454869" cy="4353385"/>
          </a:xfrm>
        </p:spPr>
        <p:txBody>
          <a:bodyPr/>
          <a:lstStyle/>
          <a:p>
            <a:r>
              <a:rPr lang="en-US" dirty="0" err="1" smtClean="0"/>
              <a:t>Arrivée</a:t>
            </a:r>
            <a:r>
              <a:rPr lang="en-US" dirty="0" smtClean="0"/>
              <a:t> de son tour du monde en </a:t>
            </a:r>
            <a:r>
              <a:rPr lang="en-US" dirty="0" err="1" smtClean="0"/>
              <a:t>juillet</a:t>
            </a:r>
            <a:r>
              <a:rPr lang="en-US" dirty="0" smtClean="0"/>
              <a:t> 2013</a:t>
            </a:r>
          </a:p>
          <a:p>
            <a:pPr>
              <a:buNone/>
            </a:pPr>
            <a:r>
              <a:rPr lang="en-US" b="1" dirty="0" smtClean="0"/>
              <a:t>	</a:t>
            </a:r>
            <a:r>
              <a:rPr lang="en-US" b="1" dirty="0" err="1" smtClean="0"/>
              <a:t>Nunky</a:t>
            </a:r>
            <a:r>
              <a:rPr lang="en-US" b="1" dirty="0" smtClean="0"/>
              <a:t> et Kiss   2014</a:t>
            </a:r>
          </a:p>
          <a:p>
            <a:r>
              <a:rPr lang="en-US" dirty="0" smtClean="0"/>
              <a:t>2 boucles </a:t>
            </a:r>
            <a:r>
              <a:rPr lang="en-US" dirty="0" err="1" smtClean="0"/>
              <a:t>atlantique</a:t>
            </a:r>
            <a:r>
              <a:rPr lang="en-US" dirty="0" smtClean="0"/>
              <a:t> en </a:t>
            </a:r>
            <a:r>
              <a:rPr lang="en-US" dirty="0" err="1" smtClean="0"/>
              <a:t>cours</a:t>
            </a:r>
            <a:r>
              <a:rPr lang="en-US" dirty="0" smtClean="0"/>
              <a:t>.</a:t>
            </a:r>
          </a:p>
          <a:p>
            <a:r>
              <a:rPr lang="en-US" dirty="0" err="1" smtClean="0"/>
              <a:t>Objectif</a:t>
            </a:r>
            <a:r>
              <a:rPr lang="en-US" dirty="0" smtClean="0"/>
              <a:t> de 4 </a:t>
            </a:r>
            <a:r>
              <a:rPr lang="en-US" dirty="0" err="1" smtClean="0"/>
              <a:t>rassemblements</a:t>
            </a:r>
            <a:r>
              <a:rPr lang="en-US" dirty="0" smtClean="0"/>
              <a:t>  en 2014.</a:t>
            </a:r>
          </a:p>
          <a:p>
            <a:r>
              <a:rPr lang="en-US" dirty="0" err="1" smtClean="0"/>
              <a:t>Une</a:t>
            </a:r>
            <a:r>
              <a:rPr lang="en-US" dirty="0" smtClean="0"/>
              <a:t> assurance R.C. pour </a:t>
            </a:r>
            <a:r>
              <a:rPr lang="en-US" dirty="0" err="1" smtClean="0"/>
              <a:t>l’association</a:t>
            </a:r>
            <a:r>
              <a:rPr lang="en-US" dirty="0" smtClean="0"/>
              <a:t> (</a:t>
            </a:r>
            <a:r>
              <a:rPr lang="en-US" dirty="0" err="1" smtClean="0"/>
              <a:t>organisation</a:t>
            </a:r>
            <a:r>
              <a:rPr lang="en-US" dirty="0" smtClean="0"/>
              <a:t> </a:t>
            </a:r>
            <a:r>
              <a:rPr lang="en-US" dirty="0" err="1" smtClean="0"/>
              <a:t>d’événements</a:t>
            </a:r>
            <a:r>
              <a:rPr lang="en-US" dirty="0" smtClean="0"/>
              <a:t>…)</a:t>
            </a:r>
          </a:p>
          <a:p>
            <a:r>
              <a:rPr lang="en-US" dirty="0" err="1" smtClean="0"/>
              <a:t>Une</a:t>
            </a:r>
            <a:r>
              <a:rPr lang="en-US" dirty="0" smtClean="0"/>
              <a:t> nouvelle carte de </a:t>
            </a:r>
            <a:r>
              <a:rPr lang="en-US" dirty="0" err="1" smtClean="0"/>
              <a:t>membre</a:t>
            </a:r>
            <a:r>
              <a:rPr lang="en-US" dirty="0" smtClean="0"/>
              <a:t> en 2014.</a:t>
            </a:r>
          </a:p>
          <a:p>
            <a:endParaRPr lang="en-US" dirty="0"/>
          </a:p>
        </p:txBody>
      </p:sp>
      <p:sp>
        <p:nvSpPr>
          <p:cNvPr id="5" name="Espace réservé du texte 4"/>
          <p:cNvSpPr>
            <a:spLocks noGrp="1"/>
          </p:cNvSpPr>
          <p:nvPr>
            <p:ph type="body" sz="quarter" idx="3"/>
          </p:nvPr>
        </p:nvSpPr>
        <p:spPr>
          <a:xfrm>
            <a:off x="6589986" y="1345325"/>
            <a:ext cx="4192314" cy="620110"/>
          </a:xfrm>
        </p:spPr>
        <p:txBody>
          <a:bodyPr>
            <a:normAutofit/>
          </a:bodyPr>
          <a:lstStyle/>
          <a:p>
            <a:r>
              <a:rPr lang="en-US" dirty="0" smtClean="0"/>
              <a:t>AG  2013</a:t>
            </a:r>
            <a:endParaRPr lang="en-US" dirty="0"/>
          </a:p>
        </p:txBody>
      </p:sp>
      <p:sp>
        <p:nvSpPr>
          <p:cNvPr id="6" name="Espace réservé de contenu 5"/>
          <p:cNvSpPr>
            <a:spLocks noGrp="1"/>
          </p:cNvSpPr>
          <p:nvPr>
            <p:ph sz="quarter" idx="4"/>
          </p:nvPr>
        </p:nvSpPr>
        <p:spPr>
          <a:xfrm>
            <a:off x="6558455" y="1954925"/>
            <a:ext cx="5507421" cy="1713186"/>
          </a:xfrm>
        </p:spPr>
        <p:txBody>
          <a:bodyPr>
            <a:normAutofit lnSpcReduction="10000"/>
          </a:bodyPr>
          <a:lstStyle/>
          <a:p>
            <a:r>
              <a:rPr lang="en-US" dirty="0" smtClean="0"/>
              <a:t>Animation F15</a:t>
            </a:r>
          </a:p>
          <a:p>
            <a:r>
              <a:rPr lang="en-US" dirty="0" smtClean="0"/>
              <a:t>Election du bureau pour 2 ans.</a:t>
            </a:r>
          </a:p>
          <a:p>
            <a:r>
              <a:rPr lang="en-US" dirty="0" err="1" smtClean="0"/>
              <a:t>Une</a:t>
            </a:r>
            <a:r>
              <a:rPr lang="en-US" dirty="0" smtClean="0"/>
              <a:t> </a:t>
            </a:r>
            <a:r>
              <a:rPr lang="en-US" dirty="0" err="1" smtClean="0"/>
              <a:t>vraie</a:t>
            </a:r>
            <a:r>
              <a:rPr lang="en-US" dirty="0" smtClean="0"/>
              <a:t> </a:t>
            </a:r>
            <a:r>
              <a:rPr lang="en-US" dirty="0" err="1" smtClean="0"/>
              <a:t>salle</a:t>
            </a:r>
            <a:r>
              <a:rPr lang="en-US" dirty="0" smtClean="0"/>
              <a:t> </a:t>
            </a:r>
            <a:r>
              <a:rPr lang="en-US" dirty="0" err="1" smtClean="0"/>
              <a:t>d’AG</a:t>
            </a:r>
            <a:r>
              <a:rPr lang="en-US" dirty="0" smtClean="0"/>
              <a:t>. Merci à </a:t>
            </a:r>
          </a:p>
          <a:p>
            <a:r>
              <a:rPr lang="en-US" dirty="0" err="1" smtClean="0"/>
              <a:t>Une</a:t>
            </a:r>
            <a:r>
              <a:rPr lang="en-US" dirty="0" smtClean="0"/>
              <a:t> </a:t>
            </a:r>
            <a:r>
              <a:rPr lang="en-US" dirty="0" err="1" smtClean="0"/>
              <a:t>salle</a:t>
            </a:r>
            <a:r>
              <a:rPr lang="en-US" dirty="0" smtClean="0"/>
              <a:t> de restaurant </a:t>
            </a:r>
            <a:r>
              <a:rPr lang="en-US" dirty="0" err="1" smtClean="0"/>
              <a:t>privatisée</a:t>
            </a:r>
            <a:r>
              <a:rPr lang="en-US" dirty="0" smtClean="0"/>
              <a:t>.</a:t>
            </a:r>
            <a:endParaRPr lang="en-US" dirty="0"/>
          </a:p>
        </p:txBody>
      </p:sp>
      <p:sp>
        <p:nvSpPr>
          <p:cNvPr id="7" name="Espace réservé de la date 6"/>
          <p:cNvSpPr>
            <a:spLocks noGrp="1"/>
          </p:cNvSpPr>
          <p:nvPr>
            <p:ph type="dt" sz="half" idx="10"/>
          </p:nvPr>
        </p:nvSpPr>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8" name="Espace réservé du pied de page 7"/>
          <p:cNvSpPr>
            <a:spLocks noGrp="1"/>
          </p:cNvSpPr>
          <p:nvPr>
            <p:ph type="ftr" sz="quarter" idx="11"/>
          </p:nvPr>
        </p:nvSpPr>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11</a:t>
            </a:fld>
            <a:endParaRPr lang="en-US" sz="800" b="0" i="0">
              <a:solidFill>
                <a:srgbClr val="8BAA00">
                  <a:lumMod val="75000"/>
                </a:srgbClr>
              </a:solidFill>
              <a:latin typeface="Corbel"/>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61379" y="2658459"/>
            <a:ext cx="515665" cy="515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Image 11" descr="carte_membre.jpg"/>
          <p:cNvPicPr>
            <a:picLocks noChangeAspect="1"/>
          </p:cNvPicPr>
          <p:nvPr/>
        </p:nvPicPr>
        <p:blipFill>
          <a:blip r:embed="rId3" cstate="print"/>
          <a:stretch>
            <a:fillRect/>
          </a:stretch>
        </p:blipFill>
        <p:spPr>
          <a:xfrm>
            <a:off x="2333297" y="4866619"/>
            <a:ext cx="2606565" cy="1628774"/>
          </a:xfrm>
          <a:prstGeom prst="rect">
            <a:avLst/>
          </a:prstGeom>
        </p:spPr>
      </p:pic>
      <p:sp>
        <p:nvSpPr>
          <p:cNvPr id="14" name="ZoneTexte 13"/>
          <p:cNvSpPr txBox="1"/>
          <p:nvPr/>
        </p:nvSpPr>
        <p:spPr>
          <a:xfrm>
            <a:off x="6568967" y="4593021"/>
            <a:ext cx="1363568" cy="430887"/>
          </a:xfrm>
          <a:prstGeom prst="rect">
            <a:avLst/>
          </a:prstGeom>
          <a:noFill/>
        </p:spPr>
        <p:txBody>
          <a:bodyPr wrap="square" rtlCol="0">
            <a:spAutoFit/>
          </a:bodyPr>
          <a:lstStyle/>
          <a:p>
            <a:r>
              <a:rPr lang="en-US" sz="2200" b="1" dirty="0" smtClean="0"/>
              <a:t>AG  2014</a:t>
            </a:r>
            <a:endParaRPr lang="en-US" sz="2200" b="1" dirty="0"/>
          </a:p>
        </p:txBody>
      </p:sp>
      <p:sp>
        <p:nvSpPr>
          <p:cNvPr id="15" name="Rectangle 14"/>
          <p:cNvSpPr/>
          <p:nvPr/>
        </p:nvSpPr>
        <p:spPr>
          <a:xfrm>
            <a:off x="6579476" y="5002924"/>
            <a:ext cx="4666593" cy="430887"/>
          </a:xfrm>
          <a:prstGeom prst="rect">
            <a:avLst/>
          </a:prstGeom>
        </p:spPr>
        <p:txBody>
          <a:bodyPr wrap="square">
            <a:spAutoFit/>
          </a:bodyPr>
          <a:lstStyle/>
          <a:p>
            <a:pPr>
              <a:buFont typeface="Arial" pitchFamily="34" charset="0"/>
              <a:buChar char="•"/>
            </a:pPr>
            <a:r>
              <a:rPr lang="en-US" dirty="0" smtClean="0"/>
              <a:t>  </a:t>
            </a:r>
            <a:r>
              <a:rPr lang="en-US" sz="2200" dirty="0" err="1" smtClean="0"/>
              <a:t>Sèvres</a:t>
            </a:r>
            <a:r>
              <a:rPr lang="en-US" sz="2200" dirty="0" smtClean="0"/>
              <a:t>, le 1er </a:t>
            </a:r>
            <a:r>
              <a:rPr lang="en-US" sz="2200" dirty="0" err="1" smtClean="0"/>
              <a:t>samedi</a:t>
            </a:r>
            <a:r>
              <a:rPr lang="en-US" sz="2200" dirty="0" smtClean="0"/>
              <a:t> du </a:t>
            </a:r>
            <a:r>
              <a:rPr lang="en-US" sz="2200" dirty="0" err="1" smtClean="0"/>
              <a:t>Nautic</a:t>
            </a:r>
            <a:r>
              <a:rPr lang="en-US" sz="2200" dirty="0" smtClean="0"/>
              <a:t> 2014</a:t>
            </a:r>
          </a:p>
        </p:txBody>
      </p:sp>
    </p:spTree>
    <p:extLst>
      <p:ext uri="{BB962C8B-B14F-4D97-AF65-F5344CB8AC3E}">
        <p14:creationId xmlns="" xmlns:p14="http://schemas.microsoft.com/office/powerpoint/2010/main" val="3586694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600" decel="100000"/>
                                        <p:tgtEl>
                                          <p:spTgt spid="1026"/>
                                        </p:tgtEl>
                                      </p:cBhvr>
                                    </p:animEffect>
                                    <p:anim calcmode="lin" valueType="num">
                                      <p:cBhvr>
                                        <p:cTn id="8" dur="1600" decel="100000" fill="hold"/>
                                        <p:tgtEl>
                                          <p:spTgt spid="1026"/>
                                        </p:tgtEl>
                                        <p:attrNameLst>
                                          <p:attrName>style.rotation</p:attrName>
                                        </p:attrNameLst>
                                      </p:cBhvr>
                                      <p:tavLst>
                                        <p:tav tm="0">
                                          <p:val>
                                            <p:fltVal val="-90"/>
                                          </p:val>
                                        </p:tav>
                                        <p:tav tm="100000">
                                          <p:val>
                                            <p:fltVal val="0"/>
                                          </p:val>
                                        </p:tav>
                                      </p:tavLst>
                                    </p:anim>
                                    <p:anim calcmode="lin" valueType="num">
                                      <p:cBhvr>
                                        <p:cTn id="9" dur="1600" decel="100000" fill="hold"/>
                                        <p:tgtEl>
                                          <p:spTgt spid="1026"/>
                                        </p:tgtEl>
                                        <p:attrNameLst>
                                          <p:attrName>ppt_x</p:attrName>
                                        </p:attrNameLst>
                                      </p:cBhvr>
                                      <p:tavLst>
                                        <p:tav tm="0">
                                          <p:val>
                                            <p:strVal val="#ppt_x+0.4"/>
                                          </p:val>
                                        </p:tav>
                                        <p:tav tm="100000">
                                          <p:val>
                                            <p:strVal val="#ppt_x-0.05"/>
                                          </p:val>
                                        </p:tav>
                                      </p:tavLst>
                                    </p:anim>
                                    <p:anim calcmode="lin" valueType="num">
                                      <p:cBhvr>
                                        <p:cTn id="10" dur="1600" decel="100000" fill="hold"/>
                                        <p:tgtEl>
                                          <p:spTgt spid="1026"/>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26"/>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26"/>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 presetClass="entr" presetSubtype="3"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1+#ppt_w/2"/>
                                          </p:val>
                                        </p:tav>
                                        <p:tav tm="100000">
                                          <p:val>
                                            <p:strVal val="#ppt_x"/>
                                          </p:val>
                                        </p:tav>
                                      </p:tavLst>
                                    </p:anim>
                                    <p:anim calcmode="lin" valueType="num">
                                      <p:cBhvr additive="base">
                                        <p:cTn id="17" dur="3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807" y="328639"/>
            <a:ext cx="9993699" cy="901071"/>
          </a:xfrm>
        </p:spPr>
        <p:txBody>
          <a:bodyPr/>
          <a:lstStyle/>
          <a:p>
            <a:pPr>
              <a:spcBef>
                <a:spcPts val="0"/>
              </a:spcBef>
            </a:pPr>
            <a:r>
              <a:rPr lang="fr-FR" sz="3400" b="0" i="0" noProof="1" smtClean="0">
                <a:solidFill>
                  <a:srgbClr val="C00000"/>
                </a:solidFill>
                <a:latin typeface="Corbel"/>
                <a:ea typeface="+mj-ea"/>
                <a:cs typeface="+mj-cs"/>
              </a:rPr>
              <a:t>Actions </a:t>
            </a:r>
            <a:r>
              <a:rPr lang="fr-FR" noProof="1" smtClean="0">
                <a:solidFill>
                  <a:srgbClr val="C00000"/>
                </a:solidFill>
              </a:rPr>
              <a:t>2014 de l’association</a:t>
            </a:r>
            <a:endParaRPr lang="fr-FR" sz="3400" b="0" i="0" noProof="1">
              <a:solidFill>
                <a:srgbClr val="C00000"/>
              </a:solidFill>
              <a:latin typeface="Corbel"/>
              <a:ea typeface="+mj-ea"/>
              <a:cs typeface="+mj-cs"/>
            </a:endParaRPr>
          </a:p>
        </p:txBody>
      </p:sp>
      <p:sp>
        <p:nvSpPr>
          <p:cNvPr id="3" name="Espace réservé de contenu 2"/>
          <p:cNvSpPr>
            <a:spLocks noGrp="1"/>
          </p:cNvSpPr>
          <p:nvPr>
            <p:ph sz="half" idx="1"/>
          </p:nvPr>
        </p:nvSpPr>
        <p:spPr>
          <a:xfrm>
            <a:off x="903890" y="1556281"/>
            <a:ext cx="5959365" cy="4620682"/>
          </a:xfrm>
        </p:spPr>
        <p:txBody>
          <a:bodyPr/>
          <a:lstStyle/>
          <a:p>
            <a:pPr marL="210312" indent="-210312" algn="l" defTabSz="914400">
              <a:lnSpc>
                <a:spcPct val="90000"/>
              </a:lnSpc>
              <a:spcBef>
                <a:spcPts val="1100"/>
              </a:spcBef>
              <a:buClr>
                <a:srgbClr val="4D3E2F"/>
              </a:buClr>
              <a:buFont typeface="Arial"/>
              <a:buChar char="•"/>
            </a:pPr>
            <a:r>
              <a:rPr lang="fr-FR" dirty="0" smtClean="0">
                <a:solidFill>
                  <a:srgbClr val="4D3E2F"/>
                </a:solidFill>
                <a:latin typeface="Corbel"/>
              </a:rPr>
              <a:t>P</a:t>
            </a:r>
            <a:r>
              <a:rPr lang="fr-FR" sz="2200" b="0" i="0" dirty="0" smtClean="0">
                <a:solidFill>
                  <a:srgbClr val="4D3E2F"/>
                </a:solidFill>
                <a:latin typeface="Corbel"/>
                <a:ea typeface="+mn-ea"/>
                <a:cs typeface="+mn-cs"/>
              </a:rPr>
              <a:t>romotion de l’association </a:t>
            </a:r>
            <a:r>
              <a:rPr lang="fr-FR" dirty="0" smtClean="0">
                <a:solidFill>
                  <a:srgbClr val="4D3E2F"/>
                </a:solidFill>
                <a:latin typeface="Corbel"/>
              </a:rPr>
              <a:t>auprès de la </a:t>
            </a:r>
            <a:r>
              <a:rPr lang="fr-FR" sz="2200" b="0" i="0" dirty="0" smtClean="0">
                <a:solidFill>
                  <a:srgbClr val="4D3E2F"/>
                </a:solidFill>
                <a:latin typeface="Corbel"/>
                <a:ea typeface="+mn-ea"/>
                <a:cs typeface="+mn-cs"/>
              </a:rPr>
              <a:t>presse.</a:t>
            </a:r>
          </a:p>
          <a:p>
            <a:pPr marL="210312" indent="-210312" algn="l" defTabSz="914400">
              <a:lnSpc>
                <a:spcPct val="90000"/>
              </a:lnSpc>
              <a:spcBef>
                <a:spcPts val="1100"/>
              </a:spcBef>
              <a:buClr>
                <a:srgbClr val="4D3E2F"/>
              </a:buClr>
              <a:buFont typeface="Arial"/>
              <a:buChar char="•"/>
            </a:pPr>
            <a:r>
              <a:rPr lang="fr-FR" sz="2200" b="0" i="0" dirty="0" smtClean="0">
                <a:solidFill>
                  <a:srgbClr val="4D3E2F"/>
                </a:solidFill>
                <a:latin typeface="Corbel"/>
                <a:ea typeface="+mn-ea"/>
                <a:cs typeface="+mn-cs"/>
              </a:rPr>
              <a:t>Rassemblements à  développer</a:t>
            </a:r>
            <a:r>
              <a:rPr lang="fr-FR" dirty="0" smtClean="0">
                <a:solidFill>
                  <a:srgbClr val="4D3E2F"/>
                </a:solidFill>
                <a:latin typeface="Corbel"/>
              </a:rPr>
              <a:t> de nouveau.</a:t>
            </a:r>
            <a:endParaRPr lang="fr-FR" sz="2200" b="0" i="0" dirty="0" smtClean="0">
              <a:solidFill>
                <a:srgbClr val="4D3E2F"/>
              </a:solidFill>
              <a:latin typeface="Corbel"/>
              <a:ea typeface="+mn-ea"/>
              <a:cs typeface="+mn-cs"/>
            </a:endParaRPr>
          </a:p>
          <a:p>
            <a:pPr marL="210312" indent="-210312" algn="l" defTabSz="914400">
              <a:lnSpc>
                <a:spcPct val="90000"/>
              </a:lnSpc>
              <a:spcBef>
                <a:spcPts val="1100"/>
              </a:spcBef>
              <a:buClr>
                <a:srgbClr val="4D3E2F"/>
              </a:buClr>
              <a:buFont typeface="Arial"/>
              <a:buChar char="•"/>
            </a:pPr>
            <a:r>
              <a:rPr lang="fr-FR" sz="2200" b="0" i="0" dirty="0" smtClean="0">
                <a:solidFill>
                  <a:srgbClr val="4D3E2F"/>
                </a:solidFill>
                <a:latin typeface="Corbel"/>
                <a:ea typeface="+mn-ea"/>
                <a:cs typeface="+mn-cs"/>
              </a:rPr>
              <a:t>Achats groupés avec Patrick et Philippe.</a:t>
            </a:r>
            <a:br>
              <a:rPr lang="fr-FR" sz="2200" b="0" i="0" dirty="0" smtClean="0">
                <a:solidFill>
                  <a:srgbClr val="4D3E2F"/>
                </a:solidFill>
                <a:latin typeface="Corbel"/>
                <a:ea typeface="+mn-ea"/>
                <a:cs typeface="+mn-cs"/>
              </a:rPr>
            </a:br>
            <a:r>
              <a:rPr lang="fr-FR" sz="2200" b="0" i="0" dirty="0" smtClean="0">
                <a:solidFill>
                  <a:srgbClr val="4D3E2F"/>
                </a:solidFill>
                <a:latin typeface="Corbel"/>
                <a:ea typeface="+mn-ea"/>
                <a:cs typeface="+mn-cs"/>
              </a:rPr>
              <a:t>(Assurances, Informatique, matos, </a:t>
            </a:r>
            <a:r>
              <a:rPr lang="fr-FR" dirty="0" err="1" smtClean="0">
                <a:solidFill>
                  <a:srgbClr val="4D3E2F"/>
                </a:solidFill>
                <a:latin typeface="Corbel"/>
              </a:rPr>
              <a:t>et</a:t>
            </a:r>
            <a:r>
              <a:rPr lang="fr-FR" sz="2200" b="0" i="0" dirty="0" err="1" smtClean="0">
                <a:solidFill>
                  <a:srgbClr val="4D3E2F"/>
                </a:solidFill>
                <a:latin typeface="Corbel"/>
                <a:ea typeface="+mn-ea"/>
                <a:cs typeface="+mn-cs"/>
              </a:rPr>
              <a:t>c</a:t>
            </a:r>
            <a:r>
              <a:rPr lang="fr-FR" sz="2200" b="0" i="0" dirty="0" smtClean="0">
                <a:solidFill>
                  <a:srgbClr val="4D3E2F"/>
                </a:solidFill>
                <a:latin typeface="Corbel"/>
                <a:ea typeface="+mn-ea"/>
                <a:cs typeface="+mn-cs"/>
              </a:rPr>
              <a:t>…)</a:t>
            </a:r>
          </a:p>
          <a:p>
            <a:pPr marL="210312" indent="-210312" algn="l" defTabSz="914400">
              <a:lnSpc>
                <a:spcPct val="90000"/>
              </a:lnSpc>
              <a:spcBef>
                <a:spcPts val="1100"/>
              </a:spcBef>
              <a:buClr>
                <a:srgbClr val="4D3E2F"/>
              </a:buClr>
              <a:buFont typeface="Arial"/>
              <a:buChar char="•"/>
            </a:pPr>
            <a:r>
              <a:rPr lang="fr-FR" dirty="0" smtClean="0">
                <a:solidFill>
                  <a:srgbClr val="4D3E2F"/>
                </a:solidFill>
                <a:latin typeface="Corbel"/>
              </a:rPr>
              <a:t>Développer l’usage de Spot </a:t>
            </a:r>
            <a:br>
              <a:rPr lang="fr-FR" dirty="0" smtClean="0">
                <a:solidFill>
                  <a:srgbClr val="4D3E2F"/>
                </a:solidFill>
                <a:latin typeface="Corbel"/>
              </a:rPr>
            </a:br>
            <a:r>
              <a:rPr lang="fr-FR" dirty="0" smtClean="0">
                <a:solidFill>
                  <a:srgbClr val="4D3E2F"/>
                </a:solidFill>
                <a:latin typeface="Corbel"/>
              </a:rPr>
              <a:t>au sein de l’association.</a:t>
            </a:r>
          </a:p>
          <a:p>
            <a:pPr marL="210312" indent="-210312" algn="l" defTabSz="914400">
              <a:lnSpc>
                <a:spcPct val="90000"/>
              </a:lnSpc>
              <a:spcBef>
                <a:spcPts val="1100"/>
              </a:spcBef>
              <a:buClr>
                <a:srgbClr val="4D3E2F"/>
              </a:buClr>
              <a:buFont typeface="Arial"/>
              <a:buChar char="•"/>
            </a:pPr>
            <a:r>
              <a:rPr lang="fr-FR" sz="2200" b="0" i="0" dirty="0" smtClean="0">
                <a:solidFill>
                  <a:srgbClr val="4D3E2F"/>
                </a:solidFill>
                <a:latin typeface="Corbel"/>
                <a:ea typeface="+mn-ea"/>
                <a:cs typeface="+mn-cs"/>
              </a:rPr>
              <a:t>Site et Forum</a:t>
            </a:r>
            <a:r>
              <a:rPr lang="fr-FR" dirty="0" smtClean="0">
                <a:solidFill>
                  <a:srgbClr val="4D3E2F"/>
                </a:solidFill>
                <a:latin typeface="Corbel"/>
              </a:rPr>
              <a:t> à faire vivre. (films, p</a:t>
            </a:r>
            <a:r>
              <a:rPr lang="fr-FR" sz="2200" b="0" i="0" dirty="0" smtClean="0">
                <a:solidFill>
                  <a:srgbClr val="4D3E2F"/>
                </a:solidFill>
                <a:latin typeface="Corbel"/>
                <a:ea typeface="+mn-ea"/>
                <a:cs typeface="+mn-cs"/>
              </a:rPr>
              <a:t>hotos, histoires, </a:t>
            </a:r>
            <a:r>
              <a:rPr lang="fr-FR" sz="2200" b="0" i="0" dirty="0" err="1" smtClean="0">
                <a:solidFill>
                  <a:srgbClr val="4D3E2F"/>
                </a:solidFill>
                <a:latin typeface="Corbel"/>
                <a:ea typeface="+mn-ea"/>
                <a:cs typeface="+mn-cs"/>
              </a:rPr>
              <a:t>etc</a:t>
            </a:r>
            <a:r>
              <a:rPr lang="fr-FR" sz="2200" b="0" i="0" dirty="0" smtClean="0">
                <a:solidFill>
                  <a:srgbClr val="4D3E2F"/>
                </a:solidFill>
                <a:latin typeface="Corbel"/>
                <a:ea typeface="+mn-ea"/>
                <a:cs typeface="+mn-cs"/>
              </a:rPr>
              <a:t>…)</a:t>
            </a:r>
          </a:p>
          <a:p>
            <a:pPr marL="210312" indent="-210312" algn="l" defTabSz="914400">
              <a:lnSpc>
                <a:spcPct val="90000"/>
              </a:lnSpc>
              <a:spcBef>
                <a:spcPts val="1100"/>
              </a:spcBef>
              <a:buClr>
                <a:srgbClr val="4D3E2F"/>
              </a:buClr>
              <a:buFont typeface="Arial"/>
              <a:buChar char="•"/>
            </a:pPr>
            <a:r>
              <a:rPr lang="fr-FR" dirty="0" smtClean="0">
                <a:solidFill>
                  <a:srgbClr val="4D3E2F"/>
                </a:solidFill>
                <a:latin typeface="Corbel"/>
              </a:rPr>
              <a:t>Accueil plus dynamique des nouveaux membres.</a:t>
            </a:r>
          </a:p>
          <a:p>
            <a:pPr marL="210312" indent="-210312" algn="l" defTabSz="914400">
              <a:lnSpc>
                <a:spcPct val="90000"/>
              </a:lnSpc>
              <a:spcBef>
                <a:spcPts val="1100"/>
              </a:spcBef>
              <a:buClr>
                <a:srgbClr val="4D3E2F"/>
              </a:buClr>
              <a:buFont typeface="Arial"/>
              <a:buChar char="•"/>
            </a:pPr>
            <a:r>
              <a:rPr lang="fr-FR" dirty="0" smtClean="0">
                <a:solidFill>
                  <a:srgbClr val="4D3E2F"/>
                </a:solidFill>
                <a:latin typeface="Corbel"/>
              </a:rPr>
              <a:t>Don à la SNSM (2€ par membre).</a:t>
            </a:r>
          </a:p>
          <a:p>
            <a:pPr marL="210312" indent="-210312" algn="l" defTabSz="914400">
              <a:lnSpc>
                <a:spcPct val="90000"/>
              </a:lnSpc>
              <a:spcBef>
                <a:spcPts val="1100"/>
              </a:spcBef>
              <a:buClr>
                <a:srgbClr val="4D3E2F"/>
              </a:buClr>
              <a:buFont typeface="Arial"/>
              <a:buChar char="•"/>
            </a:pPr>
            <a:endParaRPr lang="fr-FR" sz="2200" b="0" i="0" dirty="0">
              <a:solidFill>
                <a:srgbClr val="4D3E2F"/>
              </a:solidFill>
              <a:latin typeface="Corbel"/>
              <a:ea typeface="+mn-ea"/>
              <a:cs typeface="+mn-cs"/>
            </a:endParaRPr>
          </a:p>
        </p:txBody>
      </p:sp>
      <p:graphicFrame>
        <p:nvGraphicFramePr>
          <p:cNvPr id="10" name="Espace réservé de contenu 9" descr="Cycle simple"/>
          <p:cNvGraphicFramePr>
            <a:graphicFrameLocks noGrp="1"/>
          </p:cNvGraphicFramePr>
          <p:nvPr>
            <p:ph sz="half" idx="2"/>
            <p:extLst>
              <p:ext uri="{D42A27DB-BD31-4B8C-83A1-F6EECF244321}">
                <p14:modId xmlns="" xmlns:p14="http://schemas.microsoft.com/office/powerpoint/2010/main" val="884681316"/>
              </p:ext>
            </p:extLst>
          </p:nvPr>
        </p:nvGraphicFramePr>
        <p:xfrm>
          <a:off x="6421820" y="1219200"/>
          <a:ext cx="5538951" cy="512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12</a:t>
            </a:fld>
            <a:endParaRPr lang="en-US" sz="800" b="0" i="0">
              <a:solidFill>
                <a:srgbClr val="8BAA00">
                  <a:lumMod val="75000"/>
                </a:srgbClr>
              </a:solidFill>
              <a:latin typeface="Corbel"/>
              <a:ea typeface="+mn-ea"/>
              <a:cs typeface="+mn-cs"/>
            </a:endParaRPr>
          </a:p>
        </p:txBody>
      </p:sp>
      <p:sp>
        <p:nvSpPr>
          <p:cNvPr id="8"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9"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1" name="Image 10" descr="p027_0_00_01.jpg"/>
          <p:cNvPicPr>
            <a:picLocks noChangeAspect="1"/>
          </p:cNvPicPr>
          <p:nvPr/>
        </p:nvPicPr>
        <p:blipFill>
          <a:blip r:embed="rId7" cstate="print"/>
          <a:stretch>
            <a:fillRect/>
          </a:stretch>
        </p:blipFill>
        <p:spPr>
          <a:xfrm>
            <a:off x="4760863" y="3047288"/>
            <a:ext cx="822960" cy="990600"/>
          </a:xfrm>
          <a:prstGeom prst="rect">
            <a:avLst/>
          </a:prstGeom>
        </p:spPr>
      </p:pic>
      <p:pic>
        <p:nvPicPr>
          <p:cNvPr id="12" name="Image 11" descr="logo-snsm.png"/>
          <p:cNvPicPr>
            <a:picLocks noChangeAspect="1"/>
          </p:cNvPicPr>
          <p:nvPr/>
        </p:nvPicPr>
        <p:blipFill>
          <a:blip r:embed="rId8" cstate="print"/>
          <a:stretch>
            <a:fillRect/>
          </a:stretch>
        </p:blipFill>
        <p:spPr>
          <a:xfrm>
            <a:off x="4887801" y="5162694"/>
            <a:ext cx="1376365" cy="1384054"/>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460499" y="3247040"/>
            <a:ext cx="1524000" cy="1524000"/>
          </a:xfrm>
          <a:prstGeom prst="rect">
            <a:avLst/>
          </a:prstGeom>
        </p:spPr>
      </p:pic>
    </p:spTree>
    <p:extLst>
      <p:ext uri="{BB962C8B-B14F-4D97-AF65-F5344CB8AC3E}">
        <p14:creationId xmlns="" xmlns:p14="http://schemas.microsoft.com/office/powerpoint/2010/main" val="6598921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par>
                          <p:cTn id="10" fill="hold">
                            <p:stCondLst>
                              <p:cond delay="3000"/>
                            </p:stCondLst>
                            <p:childTnLst>
                              <p:par>
                                <p:cTn id="11" presetID="26"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870">
                                          <p:stCondLst>
                                            <p:cond delay="0"/>
                                          </p:stCondLst>
                                        </p:cTn>
                                        <p:tgtEl>
                                          <p:spTgt spid="11"/>
                                        </p:tgtEl>
                                      </p:cBhvr>
                                    </p:animEffect>
                                    <p:anim calcmode="lin" valueType="num">
                                      <p:cBhvr>
                                        <p:cTn id="14"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19" dur="39">
                                          <p:stCondLst>
                                            <p:cond delay="975"/>
                                          </p:stCondLst>
                                        </p:cTn>
                                        <p:tgtEl>
                                          <p:spTgt spid="11"/>
                                        </p:tgtEl>
                                      </p:cBhvr>
                                      <p:to x="100000" y="60000"/>
                                    </p:animScale>
                                    <p:animScale>
                                      <p:cBhvr>
                                        <p:cTn id="20" dur="249" decel="50000">
                                          <p:stCondLst>
                                            <p:cond delay="1014"/>
                                          </p:stCondLst>
                                        </p:cTn>
                                        <p:tgtEl>
                                          <p:spTgt spid="11"/>
                                        </p:tgtEl>
                                      </p:cBhvr>
                                      <p:to x="100000" y="100000"/>
                                    </p:animScale>
                                    <p:animScale>
                                      <p:cBhvr>
                                        <p:cTn id="21" dur="39">
                                          <p:stCondLst>
                                            <p:cond delay="1968"/>
                                          </p:stCondLst>
                                        </p:cTn>
                                        <p:tgtEl>
                                          <p:spTgt spid="11"/>
                                        </p:tgtEl>
                                      </p:cBhvr>
                                      <p:to x="100000" y="80000"/>
                                    </p:animScale>
                                    <p:animScale>
                                      <p:cBhvr>
                                        <p:cTn id="22" dur="249" decel="50000">
                                          <p:stCondLst>
                                            <p:cond delay="2007"/>
                                          </p:stCondLst>
                                        </p:cTn>
                                        <p:tgtEl>
                                          <p:spTgt spid="11"/>
                                        </p:tgtEl>
                                      </p:cBhvr>
                                      <p:to x="100000" y="100000"/>
                                    </p:animScale>
                                    <p:animScale>
                                      <p:cBhvr>
                                        <p:cTn id="23" dur="39">
                                          <p:stCondLst>
                                            <p:cond delay="2463"/>
                                          </p:stCondLst>
                                        </p:cTn>
                                        <p:tgtEl>
                                          <p:spTgt spid="11"/>
                                        </p:tgtEl>
                                      </p:cBhvr>
                                      <p:to x="100000" y="90000"/>
                                    </p:animScale>
                                    <p:animScale>
                                      <p:cBhvr>
                                        <p:cTn id="24" dur="249" decel="50000">
                                          <p:stCondLst>
                                            <p:cond delay="2502"/>
                                          </p:stCondLst>
                                        </p:cTn>
                                        <p:tgtEl>
                                          <p:spTgt spid="11"/>
                                        </p:tgtEl>
                                      </p:cBhvr>
                                      <p:to x="100000" y="100000"/>
                                    </p:animScale>
                                    <p:animScale>
                                      <p:cBhvr>
                                        <p:cTn id="25" dur="39">
                                          <p:stCondLst>
                                            <p:cond delay="2712"/>
                                          </p:stCondLst>
                                        </p:cTn>
                                        <p:tgtEl>
                                          <p:spTgt spid="11"/>
                                        </p:tgtEl>
                                      </p:cBhvr>
                                      <p:to x="100000" y="95000"/>
                                    </p:animScale>
                                    <p:animScale>
                                      <p:cBhvr>
                                        <p:cTn id="26" dur="249" decel="50000">
                                          <p:stCondLst>
                                            <p:cond delay="2751"/>
                                          </p:stCondLst>
                                        </p:cTn>
                                        <p:tgtEl>
                                          <p:spTgt spid="11"/>
                                        </p:tgtEl>
                                      </p:cBhvr>
                                      <p:to x="100000" y="100000"/>
                                    </p:animScale>
                                  </p:childTnLst>
                                </p:cTn>
                              </p:par>
                            </p:childTnLst>
                          </p:cTn>
                        </p:par>
                        <p:par>
                          <p:cTn id="27" fill="hold">
                            <p:stCondLst>
                              <p:cond delay="6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3000"/>
                                        <p:tgtEl>
                                          <p:spTgt spid="12"/>
                                        </p:tgtEl>
                                      </p:cBhvr>
                                    </p:animEffect>
                                  </p:childTnLst>
                                </p:cTn>
                              </p:par>
                            </p:childTnLst>
                          </p:cTn>
                        </p:par>
                        <p:par>
                          <p:cTn id="31" fill="hold">
                            <p:stCondLst>
                              <p:cond delay="9000"/>
                            </p:stCondLst>
                            <p:childTnLst>
                              <p:par>
                                <p:cTn id="32" presetID="2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5" dur="1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6" dur="1500" accel="50000" fill="hold">
                                          <p:stCondLst>
                                            <p:cond delay="1500"/>
                                          </p:stCondLst>
                                        </p:cTn>
                                        <p:tgtEl>
                                          <p:spTgt spid="14"/>
                                        </p:tgtEl>
                                        <p:attrNameLst>
                                          <p:attrName>ppt_w</p:attrName>
                                        </p:attrNameLst>
                                      </p:cBhvr>
                                      <p:tavLst>
                                        <p:tav tm="0">
                                          <p:val>
                                            <p:strVal val="#ppt_w*.05"/>
                                          </p:val>
                                        </p:tav>
                                        <p:tav tm="100000">
                                          <p:val>
                                            <p:strVal val="#ppt_w"/>
                                          </p:val>
                                        </p:tav>
                                      </p:tavLst>
                                    </p:anim>
                                    <p:anim calcmode="lin" valueType="num">
                                      <p:cBhvr>
                                        <p:cTn id="37" dur="3000" fill="hold"/>
                                        <p:tgtEl>
                                          <p:spTgt spid="14"/>
                                        </p:tgtEl>
                                        <p:attrNameLst>
                                          <p:attrName>ppt_h</p:attrName>
                                        </p:attrNameLst>
                                      </p:cBhvr>
                                      <p:tavLst>
                                        <p:tav tm="0">
                                          <p:val>
                                            <p:strVal val="#ppt_h"/>
                                          </p:val>
                                        </p:tav>
                                        <p:tav tm="100000">
                                          <p:val>
                                            <p:strVal val="#ppt_h"/>
                                          </p:val>
                                        </p:tav>
                                      </p:tavLst>
                                    </p:anim>
                                    <p:anim calcmode="lin" valueType="num">
                                      <p:cBhvr>
                                        <p:cTn id="38" dur="1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9" dur="1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0" dur="1500" accel="50000" fill="hold">
                                          <p:stCondLst>
                                            <p:cond delay="1500"/>
                                          </p:stCondLst>
                                        </p:cTn>
                                        <p:tgtEl>
                                          <p:spTgt spid="14"/>
                                        </p:tgtEl>
                                        <p:attrNameLst>
                                          <p:attrName>ppt_y</p:attrName>
                                        </p:attrNameLst>
                                      </p:cBhvr>
                                      <p:tavLst>
                                        <p:tav tm="0">
                                          <p:val>
                                            <p:strVal val="#ppt_y+.1"/>
                                          </p:val>
                                        </p:tav>
                                        <p:tav tm="100000">
                                          <p:val>
                                            <p:strVal val="#ppt_y"/>
                                          </p:val>
                                        </p:tav>
                                      </p:tavLst>
                                    </p:anim>
                                    <p:animEffect transition="in" filter="fade">
                                      <p:cBhvr>
                                        <p:cTn id="41" dur="3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048" y="178676"/>
            <a:ext cx="10225254" cy="735724"/>
          </a:xfrm>
        </p:spPr>
        <p:txBody>
          <a:bodyPr>
            <a:normAutofit/>
          </a:bodyPr>
          <a:lstStyle/>
          <a:p>
            <a:r>
              <a:rPr lang="en-US" dirty="0" err="1" smtClean="0"/>
              <a:t>Responsables</a:t>
            </a:r>
            <a:r>
              <a:rPr lang="en-US" dirty="0" smtClean="0"/>
              <a:t> </a:t>
            </a:r>
            <a:r>
              <a:rPr lang="en-US" dirty="0" err="1" smtClean="0"/>
              <a:t>Rassemblements</a:t>
            </a:r>
            <a:r>
              <a:rPr lang="en-US" dirty="0" smtClean="0"/>
              <a:t> 2014</a:t>
            </a:r>
            <a:endParaRPr lang="en-US" dirty="0"/>
          </a:p>
        </p:txBody>
      </p:sp>
      <p:pic>
        <p:nvPicPr>
          <p:cNvPr id="10" name="Espace réservé pour une image  9"/>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6326" r="6326"/>
          <a:stretch>
            <a:fillRect/>
          </a:stretch>
        </p:blipFill>
        <p:spPr>
          <a:xfrm>
            <a:off x="450000" y="1065923"/>
            <a:ext cx="6626677" cy="5065776"/>
          </a:xfrm>
        </p:spPr>
      </p:pic>
      <p:sp>
        <p:nvSpPr>
          <p:cNvPr id="4" name="Espace réservé du texte 3"/>
          <p:cNvSpPr>
            <a:spLocks noGrp="1"/>
          </p:cNvSpPr>
          <p:nvPr>
            <p:ph type="body" sz="half" idx="2"/>
          </p:nvPr>
        </p:nvSpPr>
        <p:spPr>
          <a:xfrm>
            <a:off x="7172325" y="1975945"/>
            <a:ext cx="4630792" cy="4005756"/>
          </a:xfrm>
        </p:spPr>
        <p:txBody>
          <a:bodyPr>
            <a:normAutofit/>
          </a:bodyPr>
          <a:lstStyle/>
          <a:p>
            <a:pPr marL="285750" indent="-285750">
              <a:buFont typeface="Arial" pitchFamily="34" charset="0"/>
              <a:buChar char="•"/>
            </a:pPr>
            <a:r>
              <a:rPr lang="en-US" sz="2400" dirty="0" err="1" smtClean="0"/>
              <a:t>Mer</a:t>
            </a:r>
            <a:r>
              <a:rPr lang="en-US" sz="2400" dirty="0" smtClean="0"/>
              <a:t> du </a:t>
            </a:r>
            <a:r>
              <a:rPr lang="en-US" sz="2400" dirty="0" err="1" smtClean="0"/>
              <a:t>nord</a:t>
            </a:r>
            <a:r>
              <a:rPr lang="en-US" sz="2400" dirty="0" smtClean="0"/>
              <a:t>: xxx</a:t>
            </a:r>
          </a:p>
          <a:p>
            <a:pPr marL="285750" indent="-285750">
              <a:buFont typeface="Arial" pitchFamily="34" charset="0"/>
              <a:buChar char="•"/>
            </a:pPr>
            <a:r>
              <a:rPr lang="en-US" sz="2400" dirty="0" err="1" smtClean="0"/>
              <a:t>Manche</a:t>
            </a:r>
            <a:r>
              <a:rPr lang="en-US" sz="2400" dirty="0" smtClean="0"/>
              <a:t>: Philippe BESANCON</a:t>
            </a:r>
          </a:p>
          <a:p>
            <a:pPr marL="285750" indent="-285750">
              <a:buFont typeface="Arial" pitchFamily="34" charset="0"/>
              <a:buChar char="•"/>
            </a:pPr>
            <a:r>
              <a:rPr lang="en-US" sz="2400" dirty="0" err="1" smtClean="0"/>
              <a:t>Atlantique</a:t>
            </a:r>
            <a:r>
              <a:rPr lang="en-US" sz="2400" dirty="0" smtClean="0"/>
              <a:t>: Philippe OLLIER</a:t>
            </a:r>
          </a:p>
          <a:p>
            <a:pPr marL="285750" indent="-285750">
              <a:buFont typeface="Arial" pitchFamily="34" charset="0"/>
              <a:buChar char="•"/>
            </a:pPr>
            <a:r>
              <a:rPr lang="en-US" sz="2400" dirty="0" err="1" smtClean="0"/>
              <a:t>Gascogne</a:t>
            </a:r>
            <a:r>
              <a:rPr lang="en-US" sz="2400" dirty="0" smtClean="0"/>
              <a:t>: xxx</a:t>
            </a:r>
          </a:p>
          <a:p>
            <a:pPr marL="285750" indent="-285750">
              <a:buFont typeface="Arial" pitchFamily="34" charset="0"/>
              <a:buChar char="•"/>
            </a:pPr>
            <a:r>
              <a:rPr lang="en-US" sz="2400" dirty="0" smtClean="0"/>
              <a:t>Lion: xxx</a:t>
            </a:r>
          </a:p>
          <a:p>
            <a:pPr marL="285750" indent="-285750">
              <a:buFont typeface="Arial" pitchFamily="34" charset="0"/>
              <a:buChar char="•"/>
            </a:pPr>
            <a:r>
              <a:rPr lang="en-US" sz="2400" dirty="0" err="1" smtClean="0"/>
              <a:t>Ligure</a:t>
            </a:r>
            <a:r>
              <a:rPr lang="en-US" sz="2400" dirty="0" smtClean="0"/>
              <a:t>: Pierre GIRAUD</a:t>
            </a:r>
          </a:p>
          <a:p>
            <a:pPr marL="285750" indent="-285750">
              <a:buFont typeface="Arial" pitchFamily="34" charset="0"/>
              <a:buChar char="•"/>
            </a:pPr>
            <a:r>
              <a:rPr lang="en-US" sz="2400" dirty="0" err="1" smtClean="0"/>
              <a:t>Lacs</a:t>
            </a:r>
            <a:r>
              <a:rPr lang="en-US" sz="2400" dirty="0" smtClean="0"/>
              <a:t> </a:t>
            </a:r>
            <a:r>
              <a:rPr lang="en-US" sz="2400" dirty="0" err="1" smtClean="0"/>
              <a:t>Alpins</a:t>
            </a:r>
            <a:r>
              <a:rPr lang="en-US" sz="2400" dirty="0" smtClean="0"/>
              <a:t>: Francis GUICHARD</a:t>
            </a:r>
          </a:p>
          <a:p>
            <a:pPr marL="285750" indent="-285750">
              <a:buFont typeface="Arial" pitchFamily="34" charset="0"/>
              <a:buChar char="•"/>
            </a:pPr>
            <a:r>
              <a:rPr lang="en-US" sz="2400" dirty="0" smtClean="0"/>
              <a:t>Off Shore: Philippe FERET</a:t>
            </a:r>
          </a:p>
          <a:p>
            <a:endParaRPr lang="en-US" dirty="0"/>
          </a:p>
        </p:txBody>
      </p:sp>
      <p:sp>
        <p:nvSpPr>
          <p:cNvPr id="7" name="Espace réservé du numéro de diapositive 6"/>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13</a:t>
            </a:fld>
            <a:endParaRPr lang="en-US" sz="800" b="0" i="0">
              <a:solidFill>
                <a:srgbClr val="8BAA00">
                  <a:lumMod val="75000"/>
                </a:srgbClr>
              </a:solidFill>
              <a:latin typeface="Corbel"/>
              <a:ea typeface="+mn-ea"/>
              <a:cs typeface="+mn-cs"/>
            </a:endParaRPr>
          </a:p>
        </p:txBody>
      </p:sp>
      <p:sp>
        <p:nvSpPr>
          <p:cNvPr id="8"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9"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1" name="Imag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15392" y="2707854"/>
            <a:ext cx="5080000" cy="3810000"/>
          </a:xfrm>
          <a:prstGeom prst="rect">
            <a:avLst/>
          </a:prstGeom>
        </p:spPr>
      </p:pic>
      <p:pic>
        <p:nvPicPr>
          <p:cNvPr id="12" name="Imag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60120" y="2401190"/>
            <a:ext cx="3175000" cy="2387600"/>
          </a:xfrm>
          <a:prstGeom prst="rect">
            <a:avLst/>
          </a:prstGeom>
        </p:spPr>
      </p:pic>
      <p:pic>
        <p:nvPicPr>
          <p:cNvPr id="13" name="Imag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33125" y="1225010"/>
            <a:ext cx="2651760" cy="1987826"/>
          </a:xfrm>
          <a:prstGeom prst="rect">
            <a:avLst/>
          </a:prstGeom>
        </p:spPr>
      </p:pic>
      <p:pic>
        <p:nvPicPr>
          <p:cNvPr id="14" name="Imag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04801" y="3158910"/>
            <a:ext cx="1490870" cy="1987826"/>
          </a:xfrm>
          <a:prstGeom prst="rect">
            <a:avLst/>
          </a:prstGeom>
        </p:spPr>
      </p:pic>
      <p:pic>
        <p:nvPicPr>
          <p:cNvPr id="16" name="Image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6198" y="2715612"/>
            <a:ext cx="3251200" cy="2438400"/>
          </a:xfrm>
          <a:prstGeom prst="rect">
            <a:avLst/>
          </a:prstGeom>
        </p:spPr>
      </p:pic>
    </p:spTree>
    <p:extLst>
      <p:ext uri="{BB962C8B-B14F-4D97-AF65-F5344CB8AC3E}">
        <p14:creationId xmlns="" xmlns:p14="http://schemas.microsoft.com/office/powerpoint/2010/main" val="29888381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0" fill="hold"/>
                                        <p:tgtEl>
                                          <p:spTgt spid="12"/>
                                        </p:tgtEl>
                                        <p:attrNameLst>
                                          <p:attrName>ppt_x</p:attrName>
                                        </p:attrNameLst>
                                      </p:cBhvr>
                                      <p:tavLst>
                                        <p:tav tm="0">
                                          <p:val>
                                            <p:strVal val="#ppt_x"/>
                                          </p:val>
                                        </p:tav>
                                        <p:tav tm="100000">
                                          <p:val>
                                            <p:strVal val="#ppt_x"/>
                                          </p:val>
                                        </p:tav>
                                      </p:tavLst>
                                    </p:anim>
                                    <p:anim calcmode="lin" valueType="num">
                                      <p:cBhvr additive="base">
                                        <p:cTn id="12" dur="50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0"/>
                                        <p:tgtEl>
                                          <p:spTgt spid="13"/>
                                        </p:tgtEl>
                                      </p:cBhvr>
                                    </p:animEffect>
                                  </p:childTnLst>
                                </p:cTn>
                              </p:par>
                            </p:childTnLst>
                          </p:cTn>
                        </p:par>
                        <p:par>
                          <p:cTn id="17" fill="hold">
                            <p:stCondLst>
                              <p:cond delay="15000"/>
                            </p:stCondLst>
                            <p:childTnLst>
                              <p:par>
                                <p:cTn id="18" presetID="3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0" fill="hold"/>
                                        <p:tgtEl>
                                          <p:spTgt spid="14"/>
                                        </p:tgtEl>
                                        <p:attrNameLst>
                                          <p:attrName>ppt_w</p:attrName>
                                        </p:attrNameLst>
                                      </p:cBhvr>
                                      <p:tavLst>
                                        <p:tav tm="0">
                                          <p:val>
                                            <p:fltVal val="0"/>
                                          </p:val>
                                        </p:tav>
                                        <p:tav tm="100000">
                                          <p:val>
                                            <p:strVal val="#ppt_w"/>
                                          </p:val>
                                        </p:tav>
                                      </p:tavLst>
                                    </p:anim>
                                    <p:anim calcmode="lin" valueType="num">
                                      <p:cBhvr>
                                        <p:cTn id="21" dur="5000" fill="hold"/>
                                        <p:tgtEl>
                                          <p:spTgt spid="14"/>
                                        </p:tgtEl>
                                        <p:attrNameLst>
                                          <p:attrName>ppt_h</p:attrName>
                                        </p:attrNameLst>
                                      </p:cBhvr>
                                      <p:tavLst>
                                        <p:tav tm="0">
                                          <p:val>
                                            <p:fltVal val="0"/>
                                          </p:val>
                                        </p:tav>
                                        <p:tav tm="100000">
                                          <p:val>
                                            <p:strVal val="#ppt_h"/>
                                          </p:val>
                                        </p:tav>
                                      </p:tavLst>
                                    </p:anim>
                                    <p:anim calcmode="lin" valueType="num">
                                      <p:cBhvr>
                                        <p:cTn id="22" dur="5000" fill="hold"/>
                                        <p:tgtEl>
                                          <p:spTgt spid="14"/>
                                        </p:tgtEl>
                                        <p:attrNameLst>
                                          <p:attrName>style.rotation</p:attrName>
                                        </p:attrNameLst>
                                      </p:cBhvr>
                                      <p:tavLst>
                                        <p:tav tm="0">
                                          <p:val>
                                            <p:fltVal val="90"/>
                                          </p:val>
                                        </p:tav>
                                        <p:tav tm="100000">
                                          <p:val>
                                            <p:fltVal val="0"/>
                                          </p:val>
                                        </p:tav>
                                      </p:tavLst>
                                    </p:anim>
                                    <p:animEffect transition="in" filter="fade">
                                      <p:cBhvr>
                                        <p:cTn id="23" dur="5000"/>
                                        <p:tgtEl>
                                          <p:spTgt spid="14"/>
                                        </p:tgtEl>
                                      </p:cBhvr>
                                    </p:animEffect>
                                  </p:childTnLst>
                                </p:cTn>
                              </p:par>
                            </p:childTnLst>
                          </p:cTn>
                        </p:par>
                        <p:par>
                          <p:cTn id="24" fill="hold">
                            <p:stCondLst>
                              <p:cond delay="20000"/>
                            </p:stCondLst>
                            <p:childTnLst>
                              <p:par>
                                <p:cTn id="25" presetID="26"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450">
                                          <p:stCondLst>
                                            <p:cond delay="0"/>
                                          </p:stCondLst>
                                        </p:cTn>
                                        <p:tgtEl>
                                          <p:spTgt spid="16"/>
                                        </p:tgtEl>
                                      </p:cBhvr>
                                    </p:animEffect>
                                    <p:anim calcmode="lin" valueType="num">
                                      <p:cBhvr>
                                        <p:cTn id="28" dur="4555"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166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1660" tmFilter="0, 0; 0.125,0.2665; 0.25,0.4; 0.375,0.465; 0.5,0.5;  0.625,0.535; 0.75,0.6; 0.875,0.7335; 1,1">
                                          <p:stCondLst>
                                            <p:cond delay="1660"/>
                                          </p:stCondLst>
                                        </p:cTn>
                                        <p:tgtEl>
                                          <p:spTgt spid="16"/>
                                        </p:tgtEl>
                                        <p:attrNameLst>
                                          <p:attrName>ppt_y</p:attrName>
                                        </p:attrNameLst>
                                      </p:cBhvr>
                                      <p:tavLst>
                                        <p:tav tm="0" fmla="#ppt_y-sin(pi*$)/9">
                                          <p:val>
                                            <p:fltVal val="0"/>
                                          </p:val>
                                        </p:tav>
                                        <p:tav tm="100000">
                                          <p:val>
                                            <p:fltVal val="1"/>
                                          </p:val>
                                        </p:tav>
                                      </p:tavLst>
                                    </p:anim>
                                    <p:anim calcmode="lin" valueType="num">
                                      <p:cBhvr>
                                        <p:cTn id="31" dur="830" tmFilter="0, 0; 0.125,0.2665; 0.25,0.4; 0.375,0.465; 0.5,0.5;  0.625,0.535; 0.75,0.6; 0.875,0.7335; 1,1">
                                          <p:stCondLst>
                                            <p:cond delay="3310"/>
                                          </p:stCondLst>
                                        </p:cTn>
                                        <p:tgtEl>
                                          <p:spTgt spid="16"/>
                                        </p:tgtEl>
                                        <p:attrNameLst>
                                          <p:attrName>ppt_y</p:attrName>
                                        </p:attrNameLst>
                                      </p:cBhvr>
                                      <p:tavLst>
                                        <p:tav tm="0" fmla="#ppt_y-sin(pi*$)/27">
                                          <p:val>
                                            <p:fltVal val="0"/>
                                          </p:val>
                                        </p:tav>
                                        <p:tav tm="100000">
                                          <p:val>
                                            <p:fltVal val="1"/>
                                          </p:val>
                                        </p:tav>
                                      </p:tavLst>
                                    </p:anim>
                                    <p:anim calcmode="lin" valueType="num">
                                      <p:cBhvr>
                                        <p:cTn id="32" dur="410" tmFilter="0, 0; 0.125,0.2665; 0.25,0.4; 0.375,0.465; 0.5,0.5;  0.625,0.535; 0.75,0.6; 0.875,0.7335; 1,1">
                                          <p:stCondLst>
                                            <p:cond delay="4140"/>
                                          </p:stCondLst>
                                        </p:cTn>
                                        <p:tgtEl>
                                          <p:spTgt spid="16"/>
                                        </p:tgtEl>
                                        <p:attrNameLst>
                                          <p:attrName>ppt_y</p:attrName>
                                        </p:attrNameLst>
                                      </p:cBhvr>
                                      <p:tavLst>
                                        <p:tav tm="0" fmla="#ppt_y-sin(pi*$)/81">
                                          <p:val>
                                            <p:fltVal val="0"/>
                                          </p:val>
                                        </p:tav>
                                        <p:tav tm="100000">
                                          <p:val>
                                            <p:fltVal val="1"/>
                                          </p:val>
                                        </p:tav>
                                      </p:tavLst>
                                    </p:anim>
                                    <p:animScale>
                                      <p:cBhvr>
                                        <p:cTn id="33" dur="65">
                                          <p:stCondLst>
                                            <p:cond delay="1625"/>
                                          </p:stCondLst>
                                        </p:cTn>
                                        <p:tgtEl>
                                          <p:spTgt spid="16"/>
                                        </p:tgtEl>
                                      </p:cBhvr>
                                      <p:to x="100000" y="60000"/>
                                    </p:animScale>
                                    <p:animScale>
                                      <p:cBhvr>
                                        <p:cTn id="34" dur="415" decel="50000">
                                          <p:stCondLst>
                                            <p:cond delay="1690"/>
                                          </p:stCondLst>
                                        </p:cTn>
                                        <p:tgtEl>
                                          <p:spTgt spid="16"/>
                                        </p:tgtEl>
                                      </p:cBhvr>
                                      <p:to x="100000" y="100000"/>
                                    </p:animScale>
                                    <p:animScale>
                                      <p:cBhvr>
                                        <p:cTn id="35" dur="65">
                                          <p:stCondLst>
                                            <p:cond delay="3280"/>
                                          </p:stCondLst>
                                        </p:cTn>
                                        <p:tgtEl>
                                          <p:spTgt spid="16"/>
                                        </p:tgtEl>
                                      </p:cBhvr>
                                      <p:to x="100000" y="80000"/>
                                    </p:animScale>
                                    <p:animScale>
                                      <p:cBhvr>
                                        <p:cTn id="36" dur="415" decel="50000">
                                          <p:stCondLst>
                                            <p:cond delay="3345"/>
                                          </p:stCondLst>
                                        </p:cTn>
                                        <p:tgtEl>
                                          <p:spTgt spid="16"/>
                                        </p:tgtEl>
                                      </p:cBhvr>
                                      <p:to x="100000" y="100000"/>
                                    </p:animScale>
                                    <p:animScale>
                                      <p:cBhvr>
                                        <p:cTn id="37" dur="65">
                                          <p:stCondLst>
                                            <p:cond delay="4105"/>
                                          </p:stCondLst>
                                        </p:cTn>
                                        <p:tgtEl>
                                          <p:spTgt spid="16"/>
                                        </p:tgtEl>
                                      </p:cBhvr>
                                      <p:to x="100000" y="90000"/>
                                    </p:animScale>
                                    <p:animScale>
                                      <p:cBhvr>
                                        <p:cTn id="38" dur="415" decel="50000">
                                          <p:stCondLst>
                                            <p:cond delay="4170"/>
                                          </p:stCondLst>
                                        </p:cTn>
                                        <p:tgtEl>
                                          <p:spTgt spid="16"/>
                                        </p:tgtEl>
                                      </p:cBhvr>
                                      <p:to x="100000" y="100000"/>
                                    </p:animScale>
                                    <p:animScale>
                                      <p:cBhvr>
                                        <p:cTn id="39" dur="65">
                                          <p:stCondLst>
                                            <p:cond delay="4520"/>
                                          </p:stCondLst>
                                        </p:cTn>
                                        <p:tgtEl>
                                          <p:spTgt spid="16"/>
                                        </p:tgtEl>
                                      </p:cBhvr>
                                      <p:to x="100000" y="95000"/>
                                    </p:animScale>
                                    <p:animScale>
                                      <p:cBhvr>
                                        <p:cTn id="40" dur="415" decel="50000">
                                          <p:stCondLst>
                                            <p:cond delay="4585"/>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6138" y="265576"/>
            <a:ext cx="9699409" cy="785458"/>
          </a:xfrm>
        </p:spPr>
        <p:txBody>
          <a:bodyPr/>
          <a:lstStyle/>
          <a:p>
            <a:r>
              <a:rPr lang="en-US" dirty="0" err="1" smtClean="0"/>
              <a:t>Rassemblements</a:t>
            </a:r>
            <a:r>
              <a:rPr lang="en-US" dirty="0" smtClean="0"/>
              <a:t> 2014… </a:t>
            </a:r>
            <a:r>
              <a:rPr lang="en-US" dirty="0" err="1" smtClean="0"/>
              <a:t>Faisons</a:t>
            </a:r>
            <a:r>
              <a:rPr lang="en-US" dirty="0" smtClean="0"/>
              <a:t> vivre </a:t>
            </a:r>
            <a:r>
              <a:rPr lang="en-US" dirty="0" err="1" smtClean="0"/>
              <a:t>nos</a:t>
            </a:r>
            <a:r>
              <a:rPr lang="en-US" dirty="0" smtClean="0"/>
              <a:t> </a:t>
            </a:r>
            <a:r>
              <a:rPr lang="en-US" dirty="0" err="1" smtClean="0"/>
              <a:t>Tikis</a:t>
            </a:r>
            <a:endParaRPr lang="en-US" dirty="0"/>
          </a:p>
        </p:txBody>
      </p:sp>
      <p:sp>
        <p:nvSpPr>
          <p:cNvPr id="3" name="Espace réservé du texte 2"/>
          <p:cNvSpPr>
            <a:spLocks noGrp="1"/>
          </p:cNvSpPr>
          <p:nvPr>
            <p:ph type="body" idx="1"/>
          </p:nvPr>
        </p:nvSpPr>
        <p:spPr>
          <a:xfrm>
            <a:off x="2511972" y="1828800"/>
            <a:ext cx="3506302" cy="549592"/>
          </a:xfrm>
        </p:spPr>
        <p:txBody>
          <a:bodyPr/>
          <a:lstStyle/>
          <a:p>
            <a:r>
              <a:rPr lang="en-US" dirty="0" err="1" smtClean="0"/>
              <a:t>Lacs</a:t>
            </a:r>
            <a:r>
              <a:rPr lang="en-US" dirty="0" smtClean="0"/>
              <a:t> </a:t>
            </a:r>
            <a:r>
              <a:rPr lang="en-US" dirty="0" err="1" smtClean="0"/>
              <a:t>Alpins</a:t>
            </a:r>
            <a:endParaRPr lang="en-US" dirty="0"/>
          </a:p>
        </p:txBody>
      </p:sp>
      <p:sp>
        <p:nvSpPr>
          <p:cNvPr id="4" name="Espace réservé de contenu 3"/>
          <p:cNvSpPr>
            <a:spLocks noGrp="1"/>
          </p:cNvSpPr>
          <p:nvPr>
            <p:ph sz="half" idx="2"/>
          </p:nvPr>
        </p:nvSpPr>
        <p:spPr>
          <a:xfrm>
            <a:off x="1409699" y="2827283"/>
            <a:ext cx="4608576" cy="788276"/>
          </a:xfrm>
        </p:spPr>
        <p:txBody>
          <a:bodyPr>
            <a:normAutofit fontScale="92500" lnSpcReduction="10000"/>
          </a:bodyPr>
          <a:lstStyle/>
          <a:p>
            <a:pPr algn="just"/>
            <a:r>
              <a:rPr lang="en-US" sz="2400" dirty="0" smtClean="0"/>
              <a:t>A priori </a:t>
            </a:r>
            <a:r>
              <a:rPr lang="en-US" sz="2400" dirty="0" err="1" smtClean="0"/>
              <a:t>côté</a:t>
            </a:r>
            <a:r>
              <a:rPr lang="en-US" sz="2400" dirty="0" smtClean="0"/>
              <a:t> Suisse au </a:t>
            </a:r>
            <a:r>
              <a:rPr lang="en-US" sz="2400" dirty="0" err="1" smtClean="0"/>
              <a:t>mois</a:t>
            </a:r>
            <a:r>
              <a:rPr lang="en-US" sz="2400" dirty="0" smtClean="0"/>
              <a:t> de </a:t>
            </a:r>
            <a:r>
              <a:rPr lang="en-US" sz="2400" dirty="0" err="1" smtClean="0"/>
              <a:t>mai</a:t>
            </a:r>
            <a:endParaRPr lang="en-US" sz="2400" dirty="0" smtClean="0"/>
          </a:p>
          <a:p>
            <a:pPr algn="just"/>
            <a:r>
              <a:rPr lang="en-US" sz="2400" dirty="0" err="1" smtClean="0"/>
              <a:t>Organisation</a:t>
            </a:r>
            <a:r>
              <a:rPr lang="en-US" sz="2400" dirty="0" smtClean="0"/>
              <a:t>: Francis (</a:t>
            </a:r>
            <a:r>
              <a:rPr lang="en-US" sz="2400" dirty="0" err="1" smtClean="0"/>
              <a:t>Hélium</a:t>
            </a:r>
            <a:r>
              <a:rPr lang="en-US" sz="2400" dirty="0" smtClean="0"/>
              <a:t>) .</a:t>
            </a:r>
          </a:p>
          <a:p>
            <a:pPr>
              <a:buNone/>
            </a:pPr>
            <a:endParaRPr lang="en-US" dirty="0" smtClean="0"/>
          </a:p>
          <a:p>
            <a:pPr>
              <a:buNone/>
            </a:pPr>
            <a:endParaRPr lang="en-US" dirty="0" smtClean="0"/>
          </a:p>
          <a:p>
            <a:pPr>
              <a:buNone/>
            </a:pPr>
            <a:endParaRPr lang="en-US" dirty="0" smtClean="0"/>
          </a:p>
        </p:txBody>
      </p:sp>
      <p:sp>
        <p:nvSpPr>
          <p:cNvPr id="5" name="Espace réservé du texte 4"/>
          <p:cNvSpPr>
            <a:spLocks noGrp="1"/>
          </p:cNvSpPr>
          <p:nvPr>
            <p:ph type="body" sz="quarter" idx="3"/>
          </p:nvPr>
        </p:nvSpPr>
        <p:spPr>
          <a:xfrm>
            <a:off x="7620000" y="1554480"/>
            <a:ext cx="3162299" cy="823912"/>
          </a:xfrm>
        </p:spPr>
        <p:txBody>
          <a:bodyPr/>
          <a:lstStyle/>
          <a:p>
            <a:r>
              <a:rPr lang="en-US" dirty="0" err="1" smtClean="0"/>
              <a:t>Atlantique</a:t>
            </a:r>
            <a:endParaRPr lang="en-US" dirty="0"/>
          </a:p>
        </p:txBody>
      </p:sp>
      <p:sp>
        <p:nvSpPr>
          <p:cNvPr id="6" name="Espace réservé de contenu 5"/>
          <p:cNvSpPr>
            <a:spLocks noGrp="1"/>
          </p:cNvSpPr>
          <p:nvPr>
            <p:ph sz="quarter" idx="4"/>
          </p:nvPr>
        </p:nvSpPr>
        <p:spPr>
          <a:xfrm>
            <a:off x="6257859" y="2764221"/>
            <a:ext cx="4557285" cy="3752193"/>
          </a:xfrm>
        </p:spPr>
        <p:txBody>
          <a:bodyPr>
            <a:normAutofit fontScale="92500" lnSpcReduction="20000"/>
          </a:bodyPr>
          <a:lstStyle/>
          <a:p>
            <a:pPr algn="just"/>
            <a:r>
              <a:rPr lang="en-US" sz="2400" dirty="0" smtClean="0"/>
              <a:t>1 </a:t>
            </a:r>
            <a:r>
              <a:rPr lang="en-US" sz="2400" dirty="0" err="1" smtClean="0"/>
              <a:t>rassemblement</a:t>
            </a:r>
            <a:r>
              <a:rPr lang="en-US" sz="2400" dirty="0" smtClean="0"/>
              <a:t> en </a:t>
            </a:r>
            <a:r>
              <a:rPr lang="en-US" sz="2400" dirty="0" err="1" smtClean="0"/>
              <a:t>mai</a:t>
            </a:r>
            <a:r>
              <a:rPr lang="en-US" sz="2400" dirty="0" smtClean="0"/>
              <a:t>.</a:t>
            </a:r>
          </a:p>
          <a:p>
            <a:pPr algn="just"/>
            <a:r>
              <a:rPr lang="en-US" sz="2400" dirty="0" smtClean="0"/>
              <a:t>1 </a:t>
            </a:r>
            <a:r>
              <a:rPr lang="en-US" sz="2400" dirty="0" err="1" smtClean="0"/>
              <a:t>autre</a:t>
            </a:r>
            <a:r>
              <a:rPr lang="en-US" sz="2400" dirty="0" smtClean="0"/>
              <a:t> en </a:t>
            </a:r>
            <a:r>
              <a:rPr lang="en-US" sz="2400" dirty="0" err="1" smtClean="0"/>
              <a:t>juillet</a:t>
            </a:r>
            <a:r>
              <a:rPr lang="en-US" sz="2400" dirty="0" smtClean="0"/>
              <a:t> </a:t>
            </a:r>
            <a:r>
              <a:rPr lang="en-US" sz="2400" dirty="0" err="1" smtClean="0"/>
              <a:t>ou</a:t>
            </a:r>
            <a:r>
              <a:rPr lang="en-US" sz="2400" dirty="0" smtClean="0"/>
              <a:t> en </a:t>
            </a:r>
            <a:r>
              <a:rPr lang="en-US" sz="2400" dirty="0" err="1" smtClean="0"/>
              <a:t>août</a:t>
            </a:r>
            <a:r>
              <a:rPr lang="en-US" sz="2400" dirty="0" smtClean="0"/>
              <a:t> </a:t>
            </a:r>
            <a:r>
              <a:rPr lang="en-US" sz="2400" dirty="0" err="1" smtClean="0"/>
              <a:t>dont</a:t>
            </a:r>
            <a:r>
              <a:rPr lang="en-US" sz="2400" dirty="0" smtClean="0"/>
              <a:t> la date et le lieu </a:t>
            </a:r>
            <a:r>
              <a:rPr lang="en-US" sz="2400" dirty="0" err="1" smtClean="0"/>
              <a:t>sont</a:t>
            </a:r>
            <a:r>
              <a:rPr lang="en-US" sz="2400" dirty="0" smtClean="0"/>
              <a:t>  à </a:t>
            </a:r>
            <a:r>
              <a:rPr lang="en-US" sz="2400" dirty="0" err="1" smtClean="0"/>
              <a:t>définir</a:t>
            </a:r>
            <a:r>
              <a:rPr lang="en-US" sz="2400" dirty="0" smtClean="0"/>
              <a:t>.</a:t>
            </a:r>
          </a:p>
          <a:p>
            <a:pPr algn="just"/>
            <a:r>
              <a:rPr lang="en-US" sz="2400" dirty="0" err="1" smtClean="0"/>
              <a:t>Organisation</a:t>
            </a:r>
            <a:r>
              <a:rPr lang="en-US" sz="2400" dirty="0" smtClean="0"/>
              <a:t>: Philippe (</a:t>
            </a:r>
            <a:r>
              <a:rPr lang="en-US" sz="2400" dirty="0" err="1" smtClean="0"/>
              <a:t>Bel</a:t>
            </a:r>
            <a:r>
              <a:rPr lang="en-US" sz="2400" dirty="0" smtClean="0"/>
              <a:t> </a:t>
            </a:r>
            <a:r>
              <a:rPr lang="en-US" sz="2400" dirty="0" err="1" smtClean="0"/>
              <a:t>Aurich</a:t>
            </a:r>
            <a:r>
              <a:rPr lang="en-US" sz="2400" dirty="0" smtClean="0"/>
              <a:t>).</a:t>
            </a:r>
          </a:p>
          <a:p>
            <a:pPr algn="just"/>
            <a:endParaRPr lang="en-US" sz="2400" dirty="0" smtClean="0"/>
          </a:p>
          <a:p>
            <a:pPr algn="just"/>
            <a:r>
              <a:rPr lang="en-US" sz="2400" dirty="0" smtClean="0">
                <a:solidFill>
                  <a:srgbClr val="C00000"/>
                </a:solidFill>
              </a:rPr>
              <a:t>3 zones de navigation  </a:t>
            </a:r>
            <a:r>
              <a:rPr lang="en-US" sz="2400" dirty="0" err="1" smtClean="0">
                <a:solidFill>
                  <a:srgbClr val="C00000"/>
                </a:solidFill>
              </a:rPr>
              <a:t>n’ont</a:t>
            </a:r>
            <a:r>
              <a:rPr lang="en-US" sz="2400" dirty="0" smtClean="0">
                <a:solidFill>
                  <a:srgbClr val="C00000"/>
                </a:solidFill>
              </a:rPr>
              <a:t> </a:t>
            </a:r>
            <a:r>
              <a:rPr lang="en-US" sz="2400" dirty="0" err="1" smtClean="0">
                <a:solidFill>
                  <a:srgbClr val="C00000"/>
                </a:solidFill>
              </a:rPr>
              <a:t>toujours</a:t>
            </a:r>
            <a:r>
              <a:rPr lang="en-US" sz="2400" dirty="0" smtClean="0">
                <a:solidFill>
                  <a:srgbClr val="C00000"/>
                </a:solidFill>
              </a:rPr>
              <a:t> pas de </a:t>
            </a:r>
            <a:r>
              <a:rPr lang="en-US" sz="2400" dirty="0" err="1" smtClean="0">
                <a:solidFill>
                  <a:srgbClr val="C00000"/>
                </a:solidFill>
              </a:rPr>
              <a:t>responsable</a:t>
            </a:r>
            <a:r>
              <a:rPr lang="en-US" sz="2400" dirty="0" smtClean="0">
                <a:solidFill>
                  <a:srgbClr val="C00000"/>
                </a:solidFill>
              </a:rPr>
              <a:t>. </a:t>
            </a:r>
            <a:r>
              <a:rPr lang="en-US" sz="2400" dirty="0" err="1" smtClean="0">
                <a:solidFill>
                  <a:srgbClr val="C00000"/>
                </a:solidFill>
              </a:rPr>
              <a:t>Toutes</a:t>
            </a:r>
            <a:r>
              <a:rPr lang="en-US" sz="2400" dirty="0" smtClean="0">
                <a:solidFill>
                  <a:srgbClr val="C00000"/>
                </a:solidFill>
              </a:rPr>
              <a:t> les </a:t>
            </a:r>
            <a:r>
              <a:rPr lang="en-US" sz="2400" dirty="0" err="1" smtClean="0">
                <a:solidFill>
                  <a:srgbClr val="C00000"/>
                </a:solidFill>
              </a:rPr>
              <a:t>bonnes</a:t>
            </a:r>
            <a:r>
              <a:rPr lang="en-US" sz="2400" dirty="0" smtClean="0">
                <a:solidFill>
                  <a:srgbClr val="C00000"/>
                </a:solidFill>
              </a:rPr>
              <a:t> </a:t>
            </a:r>
            <a:r>
              <a:rPr lang="en-US" sz="2400" dirty="0" err="1" smtClean="0">
                <a:solidFill>
                  <a:srgbClr val="C00000"/>
                </a:solidFill>
              </a:rPr>
              <a:t>volontés</a:t>
            </a:r>
            <a:r>
              <a:rPr lang="en-US" sz="2400" dirty="0" smtClean="0">
                <a:solidFill>
                  <a:srgbClr val="C00000"/>
                </a:solidFill>
              </a:rPr>
              <a:t> </a:t>
            </a:r>
            <a:r>
              <a:rPr lang="en-US" sz="2400" dirty="0" err="1" smtClean="0">
                <a:solidFill>
                  <a:srgbClr val="C00000"/>
                </a:solidFill>
              </a:rPr>
              <a:t>sont</a:t>
            </a:r>
            <a:r>
              <a:rPr lang="en-US" sz="2400" dirty="0" smtClean="0">
                <a:solidFill>
                  <a:srgbClr val="C00000"/>
                </a:solidFill>
              </a:rPr>
              <a:t>  les </a:t>
            </a:r>
            <a:r>
              <a:rPr lang="en-US" sz="2400" dirty="0" err="1" smtClean="0">
                <a:solidFill>
                  <a:srgbClr val="C00000"/>
                </a:solidFill>
              </a:rPr>
              <a:t>bienvenues</a:t>
            </a:r>
            <a:r>
              <a:rPr lang="en-US" sz="2400" dirty="0" smtClean="0">
                <a:solidFill>
                  <a:srgbClr val="C00000"/>
                </a:solidFill>
              </a:rPr>
              <a:t>.</a:t>
            </a:r>
          </a:p>
          <a:p>
            <a:pPr algn="just"/>
            <a:r>
              <a:rPr lang="en-US" sz="2400" dirty="0" smtClean="0"/>
              <a:t>Nous </a:t>
            </a:r>
            <a:r>
              <a:rPr lang="en-US" sz="2400" dirty="0" err="1" smtClean="0"/>
              <a:t>attendons</a:t>
            </a:r>
            <a:r>
              <a:rPr lang="en-US" sz="2400" dirty="0" smtClean="0"/>
              <a:t> les </a:t>
            </a:r>
            <a:r>
              <a:rPr lang="en-US" sz="2400" dirty="0" err="1" smtClean="0"/>
              <a:t>projets</a:t>
            </a:r>
            <a:r>
              <a:rPr lang="en-US" sz="2400" dirty="0" smtClean="0"/>
              <a:t> de </a:t>
            </a:r>
            <a:r>
              <a:rPr lang="en-US" sz="2400" dirty="0" err="1" smtClean="0"/>
              <a:t>rassemblement</a:t>
            </a:r>
            <a:r>
              <a:rPr lang="en-US" sz="2400" dirty="0" smtClean="0"/>
              <a:t> des </a:t>
            </a:r>
            <a:r>
              <a:rPr lang="en-US" sz="2400" dirty="0" err="1" smtClean="0"/>
              <a:t>autres</a:t>
            </a:r>
            <a:r>
              <a:rPr lang="en-US" sz="2400" dirty="0" smtClean="0"/>
              <a:t> zones de navigation.</a:t>
            </a:r>
          </a:p>
          <a:p>
            <a:endParaRPr lang="en-US"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14</a:t>
            </a:fld>
            <a:endParaRPr lang="en-US" sz="800" b="0" i="0">
              <a:solidFill>
                <a:srgbClr val="8BAA00">
                  <a:lumMod val="75000"/>
                </a:srgbClr>
              </a:solidFill>
              <a:latin typeface="Corbel"/>
              <a:ea typeface="+mn-ea"/>
              <a:cs typeface="+mn-cs"/>
            </a:endParaRPr>
          </a:p>
        </p:txBody>
      </p:sp>
      <p:sp>
        <p:nvSpPr>
          <p:cNvPr id="10"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15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2012</a:t>
            </a:r>
          </a:p>
        </p:txBody>
      </p:sp>
      <p:sp>
        <p:nvSpPr>
          <p:cNvPr id="11"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4" name="Image 13" descr="Tiki_Atlantique1.jpg"/>
          <p:cNvPicPr>
            <a:picLocks noChangeAspect="1"/>
          </p:cNvPicPr>
          <p:nvPr/>
        </p:nvPicPr>
        <p:blipFill>
          <a:blip r:embed="rId2" cstate="print"/>
          <a:stretch>
            <a:fillRect/>
          </a:stretch>
        </p:blipFill>
        <p:spPr>
          <a:xfrm>
            <a:off x="6354817" y="1185039"/>
            <a:ext cx="1143000" cy="1524000"/>
          </a:xfrm>
          <a:prstGeom prst="rect">
            <a:avLst/>
          </a:prstGeom>
        </p:spPr>
      </p:pic>
      <p:pic>
        <p:nvPicPr>
          <p:cNvPr id="18" name="Image 17" descr="Tiki_léman1.jpg"/>
          <p:cNvPicPr>
            <a:picLocks noChangeAspect="1"/>
          </p:cNvPicPr>
          <p:nvPr/>
        </p:nvPicPr>
        <p:blipFill>
          <a:blip r:embed="rId3" cstate="print"/>
          <a:stretch>
            <a:fillRect/>
          </a:stretch>
        </p:blipFill>
        <p:spPr>
          <a:xfrm>
            <a:off x="1532303" y="1432456"/>
            <a:ext cx="908304" cy="1365504"/>
          </a:xfrm>
          <a:prstGeom prst="rect">
            <a:avLst/>
          </a:prstGeom>
        </p:spPr>
      </p:pic>
      <p:sp>
        <p:nvSpPr>
          <p:cNvPr id="13" name="ZoneTexte 12"/>
          <p:cNvSpPr txBox="1"/>
          <p:nvPr/>
        </p:nvSpPr>
        <p:spPr>
          <a:xfrm>
            <a:off x="2490952" y="4445876"/>
            <a:ext cx="1975945" cy="430887"/>
          </a:xfrm>
          <a:prstGeom prst="rect">
            <a:avLst/>
          </a:prstGeom>
          <a:noFill/>
        </p:spPr>
        <p:txBody>
          <a:bodyPr wrap="square" rtlCol="0">
            <a:spAutoFit/>
          </a:bodyPr>
          <a:lstStyle/>
          <a:p>
            <a:r>
              <a:rPr lang="fr-FR" sz="2200" b="1" dirty="0" smtClean="0"/>
              <a:t>  Méditerranée</a:t>
            </a:r>
            <a:endParaRPr lang="fr-FR" sz="2200" b="1" dirty="0"/>
          </a:p>
        </p:txBody>
      </p:sp>
      <p:sp>
        <p:nvSpPr>
          <p:cNvPr id="16" name="ZoneTexte 15"/>
          <p:cNvSpPr txBox="1"/>
          <p:nvPr/>
        </p:nvSpPr>
        <p:spPr>
          <a:xfrm>
            <a:off x="1471448" y="5160579"/>
            <a:ext cx="3867807" cy="769441"/>
          </a:xfrm>
          <a:prstGeom prst="rect">
            <a:avLst/>
          </a:prstGeom>
          <a:noFill/>
        </p:spPr>
        <p:txBody>
          <a:bodyPr wrap="square" rtlCol="0">
            <a:spAutoFit/>
          </a:bodyPr>
          <a:lstStyle/>
          <a:p>
            <a:pPr>
              <a:buFont typeface="Arial" pitchFamily="34" charset="0"/>
              <a:buChar char="•"/>
            </a:pPr>
            <a:r>
              <a:rPr lang="fr-FR" sz="2200" dirty="0" smtClean="0"/>
              <a:t>  A priori en Juillet 2014</a:t>
            </a:r>
          </a:p>
          <a:p>
            <a:pPr>
              <a:buFont typeface="Arial" pitchFamily="34" charset="0"/>
              <a:buChar char="•"/>
            </a:pPr>
            <a:r>
              <a:rPr lang="fr-FR" sz="2200" dirty="0" smtClean="0"/>
              <a:t>  Organisation: Pierre (</a:t>
            </a:r>
            <a:r>
              <a:rPr lang="fr-FR" sz="2200" dirty="0" err="1" smtClean="0"/>
              <a:t>Koantic</a:t>
            </a:r>
            <a:r>
              <a:rPr lang="fr-FR" sz="2200" dirty="0" smtClean="0"/>
              <a:t>)</a:t>
            </a:r>
            <a:endParaRPr lang="fr-FR" sz="2200" dirty="0"/>
          </a:p>
        </p:txBody>
      </p:sp>
      <p:pic>
        <p:nvPicPr>
          <p:cNvPr id="15" name="Image 14" descr="tiki med.jpg"/>
          <p:cNvPicPr>
            <a:picLocks noChangeAspect="1"/>
          </p:cNvPicPr>
          <p:nvPr/>
        </p:nvPicPr>
        <p:blipFill>
          <a:blip r:embed="rId4" cstate="print"/>
          <a:stretch>
            <a:fillRect/>
          </a:stretch>
        </p:blipFill>
        <p:spPr>
          <a:xfrm>
            <a:off x="1393935" y="3707525"/>
            <a:ext cx="1143000" cy="1524000"/>
          </a:xfrm>
          <a:prstGeom prst="rect">
            <a:avLst/>
          </a:prstGeom>
        </p:spPr>
      </p:pic>
    </p:spTree>
    <p:extLst>
      <p:ext uri="{BB962C8B-B14F-4D97-AF65-F5344CB8AC3E}">
        <p14:creationId xmlns="" xmlns:p14="http://schemas.microsoft.com/office/powerpoint/2010/main" val="237218090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to="" calcmode="lin" valueType="num">
                                      <p:cBhvr>
                                        <p:cTn id="11" dur="1" fill="hold"/>
                                        <p:tgtEl>
                                          <p:spTgt spid="1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cBhvr>
                                        <p:cTn id="15"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Projets</a:t>
            </a:r>
            <a:r>
              <a:rPr lang="en-US" dirty="0" smtClean="0"/>
              <a:t> “techniques” 2014… Philippe, au </a:t>
            </a:r>
            <a:r>
              <a:rPr lang="en-US" dirty="0" err="1" smtClean="0"/>
              <a:t>boulot</a:t>
            </a:r>
            <a:r>
              <a:rPr lang="en-US" dirty="0" smtClean="0"/>
              <a:t>! </a:t>
            </a:r>
            <a:r>
              <a:rPr lang="en-US" dirty="0" smtClean="0">
                <a:sym typeface="Wingdings" pitchFamily="2" charset="2"/>
              </a:rPr>
              <a:t></a:t>
            </a:r>
            <a:endParaRPr lang="en-US" dirty="0"/>
          </a:p>
        </p:txBody>
      </p:sp>
      <p:sp>
        <p:nvSpPr>
          <p:cNvPr id="3" name="Espace réservé du texte 2"/>
          <p:cNvSpPr>
            <a:spLocks noGrp="1"/>
          </p:cNvSpPr>
          <p:nvPr>
            <p:ph type="body" idx="1"/>
          </p:nvPr>
        </p:nvSpPr>
        <p:spPr/>
        <p:txBody>
          <a:bodyPr/>
          <a:lstStyle/>
          <a:p>
            <a:r>
              <a:rPr lang="en-US" dirty="0" smtClean="0"/>
              <a:t>Forum et site</a:t>
            </a:r>
            <a:endParaRPr lang="en-US" dirty="0"/>
          </a:p>
        </p:txBody>
      </p:sp>
      <p:sp>
        <p:nvSpPr>
          <p:cNvPr id="4" name="Espace réservé de contenu 3"/>
          <p:cNvSpPr>
            <a:spLocks noGrp="1"/>
          </p:cNvSpPr>
          <p:nvPr>
            <p:ph sz="half" idx="2"/>
          </p:nvPr>
        </p:nvSpPr>
        <p:spPr/>
        <p:txBody>
          <a:bodyPr/>
          <a:lstStyle/>
          <a:p>
            <a:r>
              <a:rPr lang="en-US" dirty="0" err="1" smtClean="0"/>
              <a:t>Mise</a:t>
            </a:r>
            <a:r>
              <a:rPr lang="en-US" dirty="0" smtClean="0"/>
              <a:t> à jour  de la version du forum.</a:t>
            </a:r>
          </a:p>
          <a:p>
            <a:r>
              <a:rPr lang="en-US" dirty="0" err="1" smtClean="0"/>
              <a:t>Mise</a:t>
            </a:r>
            <a:r>
              <a:rPr lang="en-US" dirty="0" smtClean="0"/>
              <a:t> à jour  de la version du site.</a:t>
            </a:r>
          </a:p>
          <a:p>
            <a:r>
              <a:rPr lang="en-US" dirty="0" smtClean="0"/>
              <a:t>Upgrade PHP  chez </a:t>
            </a:r>
            <a:r>
              <a:rPr lang="en-US" dirty="0" err="1" smtClean="0"/>
              <a:t>notre</a:t>
            </a:r>
            <a:r>
              <a:rPr lang="en-US" dirty="0" smtClean="0"/>
              <a:t> </a:t>
            </a:r>
            <a:r>
              <a:rPr lang="en-US" dirty="0" err="1" smtClean="0"/>
              <a:t>hébergeur</a:t>
            </a:r>
            <a:r>
              <a:rPr lang="en-US" dirty="0" smtClean="0"/>
              <a:t> 1&amp;1 (</a:t>
            </a:r>
            <a:r>
              <a:rPr lang="en-US" dirty="0" err="1" smtClean="0"/>
              <a:t>sécurité</a:t>
            </a:r>
            <a:r>
              <a:rPr lang="en-US" dirty="0" smtClean="0"/>
              <a:t>).</a:t>
            </a:r>
          </a:p>
          <a:p>
            <a:r>
              <a:rPr lang="en-US" dirty="0" smtClean="0"/>
              <a:t>Payer </a:t>
            </a:r>
            <a:r>
              <a:rPr lang="en-US" dirty="0" err="1" smtClean="0"/>
              <a:t>sa</a:t>
            </a:r>
            <a:r>
              <a:rPr lang="en-US" dirty="0" smtClean="0"/>
              <a:t> </a:t>
            </a:r>
            <a:r>
              <a:rPr lang="en-US" dirty="0" err="1" smtClean="0"/>
              <a:t>cotisation</a:t>
            </a:r>
            <a:r>
              <a:rPr lang="en-US" dirty="0" smtClean="0"/>
              <a:t> / </a:t>
            </a:r>
            <a:r>
              <a:rPr lang="en-US" dirty="0" err="1" smtClean="0"/>
              <a:t>autres</a:t>
            </a:r>
            <a:r>
              <a:rPr lang="en-US" dirty="0" smtClean="0"/>
              <a:t> </a:t>
            </a:r>
            <a:r>
              <a:rPr lang="en-US" dirty="0" err="1" smtClean="0"/>
              <a:t>achats</a:t>
            </a:r>
            <a:r>
              <a:rPr lang="en-US" dirty="0" smtClean="0"/>
              <a:t> par </a:t>
            </a:r>
            <a:r>
              <a:rPr lang="en-US" dirty="0" err="1" smtClean="0"/>
              <a:t>Paypal</a:t>
            </a:r>
            <a:r>
              <a:rPr lang="en-US" dirty="0" smtClean="0"/>
              <a:t> (</a:t>
            </a:r>
            <a:r>
              <a:rPr lang="en-US" dirty="0" err="1" smtClean="0"/>
              <a:t>soulager</a:t>
            </a:r>
            <a:r>
              <a:rPr lang="en-US" dirty="0" smtClean="0"/>
              <a:t> le </a:t>
            </a:r>
            <a:r>
              <a:rPr lang="en-US" dirty="0" err="1" smtClean="0"/>
              <a:t>trésorier</a:t>
            </a:r>
            <a:r>
              <a:rPr lang="en-US" dirty="0" smtClean="0"/>
              <a:t>, </a:t>
            </a:r>
            <a:r>
              <a:rPr lang="en-US" dirty="0" err="1" smtClean="0"/>
              <a:t>moins</a:t>
            </a:r>
            <a:r>
              <a:rPr lang="en-US" dirty="0" smtClean="0"/>
              <a:t> de </a:t>
            </a:r>
            <a:r>
              <a:rPr lang="en-US" dirty="0" err="1" smtClean="0"/>
              <a:t>gestion</a:t>
            </a:r>
            <a:r>
              <a:rPr lang="en-US" dirty="0" smtClean="0"/>
              <a:t> de </a:t>
            </a:r>
            <a:r>
              <a:rPr lang="en-US" dirty="0" err="1" smtClean="0"/>
              <a:t>chèques</a:t>
            </a:r>
            <a:r>
              <a:rPr lang="en-US" dirty="0" smtClean="0"/>
              <a:t>).</a:t>
            </a:r>
          </a:p>
          <a:p>
            <a:r>
              <a:rPr lang="en-US" dirty="0" smtClean="0"/>
              <a:t>Et tout </a:t>
            </a:r>
            <a:r>
              <a:rPr lang="en-US" dirty="0" err="1" smtClean="0"/>
              <a:t>ce</a:t>
            </a:r>
            <a:r>
              <a:rPr lang="en-US" dirty="0" smtClean="0"/>
              <a:t> </a:t>
            </a:r>
            <a:r>
              <a:rPr lang="en-US" dirty="0" err="1" smtClean="0"/>
              <a:t>que</a:t>
            </a:r>
            <a:r>
              <a:rPr lang="en-US" dirty="0" smtClean="0"/>
              <a:t> </a:t>
            </a:r>
            <a:r>
              <a:rPr lang="en-US" dirty="0" err="1" smtClean="0"/>
              <a:t>notre</a:t>
            </a:r>
            <a:r>
              <a:rPr lang="en-US" dirty="0" smtClean="0"/>
              <a:t> </a:t>
            </a:r>
            <a:r>
              <a:rPr lang="en-US" dirty="0" err="1" smtClean="0"/>
              <a:t>cher</a:t>
            </a:r>
            <a:r>
              <a:rPr lang="en-US" dirty="0" smtClean="0"/>
              <a:t> Philippe </a:t>
            </a:r>
            <a:r>
              <a:rPr lang="en-US" dirty="0" err="1" smtClean="0"/>
              <a:t>va</a:t>
            </a:r>
            <a:r>
              <a:rPr lang="en-US" dirty="0" smtClean="0"/>
              <a:t> nous </a:t>
            </a:r>
            <a:r>
              <a:rPr lang="en-US" dirty="0" err="1" smtClean="0"/>
              <a:t>inventer</a:t>
            </a:r>
            <a:r>
              <a:rPr lang="en-US" dirty="0" smtClean="0"/>
              <a:t> </a:t>
            </a:r>
            <a:r>
              <a:rPr lang="en-US" dirty="0" err="1" smtClean="0"/>
              <a:t>cette</a:t>
            </a:r>
            <a:r>
              <a:rPr lang="en-US" dirty="0" smtClean="0"/>
              <a:t> </a:t>
            </a:r>
            <a:r>
              <a:rPr lang="en-US" dirty="0" err="1" smtClean="0"/>
              <a:t>année</a:t>
            </a:r>
            <a:r>
              <a:rPr lang="en-US" dirty="0" smtClean="0"/>
              <a:t> encore</a:t>
            </a:r>
            <a:r>
              <a:rPr lang="en-US" dirty="0" smtClean="0">
                <a:sym typeface="Wingdings" pitchFamily="2" charset="2"/>
              </a:rPr>
              <a:t>.</a:t>
            </a:r>
            <a:endParaRPr lang="en-US" dirty="0" smtClean="0"/>
          </a:p>
          <a:p>
            <a:pPr marL="0" indent="0">
              <a:buNone/>
            </a:pPr>
            <a:endParaRPr lang="en-US" dirty="0"/>
          </a:p>
        </p:txBody>
      </p:sp>
      <p:sp>
        <p:nvSpPr>
          <p:cNvPr id="5" name="Espace réservé du texte 4"/>
          <p:cNvSpPr>
            <a:spLocks noGrp="1"/>
          </p:cNvSpPr>
          <p:nvPr>
            <p:ph type="body" sz="quarter" idx="3"/>
          </p:nvPr>
        </p:nvSpPr>
        <p:spPr>
          <a:xfrm>
            <a:off x="6474372" y="1554480"/>
            <a:ext cx="4307928" cy="823912"/>
          </a:xfrm>
        </p:spPr>
        <p:txBody>
          <a:bodyPr/>
          <a:lstStyle/>
          <a:p>
            <a:r>
              <a:rPr lang="en-US" dirty="0" err="1" smtClean="0"/>
              <a:t>Appli</a:t>
            </a:r>
            <a:r>
              <a:rPr lang="en-US" dirty="0" smtClean="0"/>
              <a:t> </a:t>
            </a:r>
            <a:r>
              <a:rPr lang="en-US" dirty="0" err="1" smtClean="0"/>
              <a:t>Androïd</a:t>
            </a:r>
            <a:r>
              <a:rPr lang="en-US" dirty="0" smtClean="0"/>
              <a:t> (Google Play)</a:t>
            </a:r>
            <a:endParaRPr lang="en-US" dirty="0"/>
          </a:p>
        </p:txBody>
      </p:sp>
      <p:sp>
        <p:nvSpPr>
          <p:cNvPr id="6" name="Espace réservé de contenu 5"/>
          <p:cNvSpPr>
            <a:spLocks noGrp="1"/>
          </p:cNvSpPr>
          <p:nvPr>
            <p:ph sz="quarter" idx="4"/>
          </p:nvPr>
        </p:nvSpPr>
        <p:spPr>
          <a:xfrm>
            <a:off x="6453352" y="2378392"/>
            <a:ext cx="4498426" cy="3811271"/>
          </a:xfrm>
        </p:spPr>
        <p:txBody>
          <a:bodyPr/>
          <a:lstStyle/>
          <a:p>
            <a:r>
              <a:rPr lang="en-US" dirty="0" smtClean="0"/>
              <a:t>Les </a:t>
            </a:r>
            <a:r>
              <a:rPr lang="en-US" dirty="0" err="1" smtClean="0"/>
              <a:t>derniers</a:t>
            </a:r>
            <a:r>
              <a:rPr lang="en-US" dirty="0" smtClean="0"/>
              <a:t> </a:t>
            </a:r>
            <a:r>
              <a:rPr lang="en-US" dirty="0" err="1" smtClean="0"/>
              <a:t>échanges</a:t>
            </a:r>
            <a:r>
              <a:rPr lang="en-US" dirty="0" smtClean="0"/>
              <a:t> du forum</a:t>
            </a:r>
          </a:p>
          <a:p>
            <a:r>
              <a:rPr lang="en-US" dirty="0" smtClean="0"/>
              <a:t>Les </a:t>
            </a:r>
            <a:r>
              <a:rPr lang="en-US" dirty="0" err="1" smtClean="0"/>
              <a:t>derniers</a:t>
            </a:r>
            <a:r>
              <a:rPr lang="en-US" dirty="0" smtClean="0"/>
              <a:t> articles du site</a:t>
            </a:r>
          </a:p>
          <a:p>
            <a:r>
              <a:rPr lang="en-US" dirty="0" err="1" smtClean="0"/>
              <a:t>Pouvoir</a:t>
            </a:r>
            <a:r>
              <a:rPr lang="en-US" dirty="0" smtClean="0"/>
              <a:t> </a:t>
            </a:r>
            <a:r>
              <a:rPr lang="en-US" dirty="0" err="1" smtClean="0"/>
              <a:t>écrire</a:t>
            </a:r>
            <a:r>
              <a:rPr lang="en-US" dirty="0" smtClean="0"/>
              <a:t> un email/</a:t>
            </a:r>
            <a:r>
              <a:rPr lang="en-US" dirty="0" err="1" smtClean="0"/>
              <a:t>sms</a:t>
            </a:r>
            <a:r>
              <a:rPr lang="en-US" dirty="0" smtClean="0"/>
              <a:t> </a:t>
            </a:r>
            <a:r>
              <a:rPr lang="en-US" dirty="0" err="1" smtClean="0"/>
              <a:t>directement</a:t>
            </a:r>
            <a:r>
              <a:rPr lang="en-US" dirty="0" smtClean="0"/>
              <a:t> </a:t>
            </a:r>
            <a:r>
              <a:rPr lang="en-US" dirty="0" err="1" smtClean="0"/>
              <a:t>depuis</a:t>
            </a:r>
            <a:r>
              <a:rPr lang="en-US" dirty="0" smtClean="0"/>
              <a:t> un </a:t>
            </a:r>
            <a:r>
              <a:rPr lang="en-US" dirty="0" err="1" smtClean="0"/>
              <a:t>annuaire</a:t>
            </a:r>
            <a:r>
              <a:rPr lang="en-US" dirty="0" smtClean="0"/>
              <a:t> </a:t>
            </a:r>
            <a:r>
              <a:rPr lang="en-US" dirty="0" err="1" smtClean="0"/>
              <a:t>partagé</a:t>
            </a:r>
            <a:r>
              <a:rPr lang="en-US" dirty="0" smtClean="0"/>
              <a:t> </a:t>
            </a:r>
            <a:r>
              <a:rPr lang="en-US" dirty="0" err="1" smtClean="0"/>
              <a:t>disponible</a:t>
            </a:r>
            <a:r>
              <a:rPr lang="en-US" dirty="0" smtClean="0"/>
              <a:t> </a:t>
            </a:r>
            <a:r>
              <a:rPr lang="en-US" dirty="0" err="1" smtClean="0"/>
              <a:t>dans</a:t>
            </a:r>
            <a:r>
              <a:rPr lang="en-US" dirty="0" smtClean="0"/>
              <a:t> </a:t>
            </a:r>
            <a:r>
              <a:rPr lang="en-US" dirty="0" err="1" smtClean="0"/>
              <a:t>l’appli</a:t>
            </a:r>
            <a:r>
              <a:rPr lang="en-US" dirty="0" smtClean="0"/>
              <a:t>.</a:t>
            </a:r>
            <a:endParaRPr lang="en-US"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15</a:t>
            </a:fld>
            <a:endParaRPr lang="en-US" sz="800" b="0" i="0">
              <a:solidFill>
                <a:srgbClr val="8BAA00">
                  <a:lumMod val="75000"/>
                </a:srgbClr>
              </a:solidFill>
              <a:latin typeface="Corbel"/>
              <a:ea typeface="+mn-ea"/>
              <a:cs typeface="+mn-cs"/>
            </a:endParaRPr>
          </a:p>
        </p:txBody>
      </p:sp>
      <p:sp>
        <p:nvSpPr>
          <p:cNvPr id="10"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1"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2" name="Image 11" descr="ggplay.png"/>
          <p:cNvPicPr>
            <a:picLocks noChangeAspect="1"/>
          </p:cNvPicPr>
          <p:nvPr/>
        </p:nvPicPr>
        <p:blipFill>
          <a:blip r:embed="rId2" cstate="print"/>
          <a:stretch>
            <a:fillRect/>
          </a:stretch>
        </p:blipFill>
        <p:spPr>
          <a:xfrm>
            <a:off x="7628996" y="4422113"/>
            <a:ext cx="1905000" cy="1905000"/>
          </a:xfrm>
          <a:prstGeom prst="rect">
            <a:avLst/>
          </a:prstGeom>
        </p:spPr>
      </p:pic>
    </p:spTree>
    <p:extLst>
      <p:ext uri="{BB962C8B-B14F-4D97-AF65-F5344CB8AC3E}">
        <p14:creationId xmlns="" xmlns:p14="http://schemas.microsoft.com/office/powerpoint/2010/main" val="883541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360"/>
                                          </p:val>
                                        </p:tav>
                                        <p:tav tm="100000">
                                          <p:val>
                                            <p:fltVal val="0"/>
                                          </p:val>
                                        </p:tav>
                                      </p:tavLst>
                                    </p:anim>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
            </a:r>
            <a:br>
              <a:rPr lang="en-US" dirty="0" smtClean="0"/>
            </a:br>
            <a:r>
              <a:rPr lang="en-US" dirty="0" smtClean="0"/>
              <a:t>A propos de</a:t>
            </a:r>
            <a:br>
              <a:rPr lang="en-US" dirty="0" smtClean="0"/>
            </a:br>
            <a:r>
              <a:rPr lang="en-US" dirty="0" err="1" smtClean="0"/>
              <a:t>nos</a:t>
            </a:r>
            <a:r>
              <a:rPr lang="en-US" dirty="0" smtClean="0"/>
              <a:t> </a:t>
            </a:r>
            <a:r>
              <a:rPr lang="en-US" dirty="0" err="1" smtClean="0"/>
              <a:t>membres</a:t>
            </a:r>
            <a:endParaRPr lang="en-US" dirty="0"/>
          </a:p>
        </p:txBody>
      </p:sp>
      <p:sp>
        <p:nvSpPr>
          <p:cNvPr id="3" name="Espace réservé du texte 2"/>
          <p:cNvSpPr>
            <a:spLocks noGrp="1"/>
          </p:cNvSpPr>
          <p:nvPr>
            <p:ph type="body" idx="1"/>
          </p:nvPr>
        </p:nvSpPr>
        <p:spPr>
          <a:xfrm>
            <a:off x="2020285" y="5423934"/>
            <a:ext cx="6691442" cy="449523"/>
          </a:xfrm>
        </p:spPr>
        <p:txBody>
          <a:bodyPr/>
          <a:lstStyle/>
          <a:p>
            <a:r>
              <a:rPr lang="en-US" dirty="0" smtClean="0"/>
              <a:t>AG 2013</a:t>
            </a:r>
            <a:endParaRPr lang="en-US" dirty="0"/>
          </a:p>
        </p:txBody>
      </p:sp>
    </p:spTree>
    <p:extLst>
      <p:ext uri="{BB962C8B-B14F-4D97-AF65-F5344CB8AC3E}">
        <p14:creationId xmlns="" xmlns:p14="http://schemas.microsoft.com/office/powerpoint/2010/main" val="3752628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92661" y="3163615"/>
            <a:ext cx="3226677" cy="3321268"/>
          </a:xfrm>
        </p:spPr>
        <p:txBody>
          <a:bodyPr>
            <a:normAutofit fontScale="90000"/>
          </a:bodyPr>
          <a:lstStyle/>
          <a:p>
            <a:pPr algn="ctr" defTabSz="914400">
              <a:spcBef>
                <a:spcPts val="0"/>
              </a:spcBef>
              <a:buNone/>
            </a:pPr>
            <a:r>
              <a:rPr lang="fr-FR" dirty="0" smtClean="0">
                <a:solidFill>
                  <a:schemeClr val="tx1"/>
                </a:solidFill>
                <a:latin typeface="Corbel"/>
              </a:rPr>
              <a:t>André nous a quitté brutalement le 11 septembre 2013.</a:t>
            </a:r>
            <a:br>
              <a:rPr lang="fr-FR" dirty="0" smtClean="0">
                <a:solidFill>
                  <a:schemeClr val="tx1"/>
                </a:solidFill>
                <a:latin typeface="Corbel"/>
              </a:rPr>
            </a:br>
            <a:r>
              <a:rPr lang="fr-FR" dirty="0" smtClean="0">
                <a:solidFill>
                  <a:schemeClr val="tx1"/>
                </a:solidFill>
                <a:latin typeface="Corbel"/>
              </a:rPr>
              <a:t>Toutes nos pensées vont à Florence.</a:t>
            </a:r>
            <a:endParaRPr lang="fr-FR" sz="3400" b="0" i="0" dirty="0">
              <a:solidFill>
                <a:schemeClr val="tx1"/>
              </a:solidFill>
              <a:latin typeface="Corbel"/>
              <a:ea typeface="+mj-ea"/>
              <a:cs typeface="+mj-cs"/>
            </a:endParaRPr>
          </a:p>
        </p:txBody>
      </p:sp>
      <p:pic>
        <p:nvPicPr>
          <p:cNvPr id="8" name="Espace réservé du contenu 7" descr="phoca_thumb_l_p1050058.jpg"/>
          <p:cNvPicPr>
            <a:picLocks noGrp="1" noChangeAspect="1"/>
          </p:cNvPicPr>
          <p:nvPr>
            <p:ph idx="1"/>
          </p:nvPr>
        </p:nvPicPr>
        <p:blipFill>
          <a:blip r:embed="rId3" cstate="print"/>
          <a:stretch>
            <a:fillRect/>
          </a:stretch>
        </p:blipFill>
        <p:spPr>
          <a:xfrm>
            <a:off x="1513490" y="1542092"/>
            <a:ext cx="6096000" cy="4562475"/>
          </a:xfrm>
        </p:spPr>
      </p:pic>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17</a:t>
            </a:fld>
            <a:endParaRPr lang="en-US" sz="800" b="0" i="0">
              <a:solidFill>
                <a:srgbClr val="8BAA00">
                  <a:lumMod val="75000"/>
                </a:srgbClr>
              </a:solidFill>
              <a:latin typeface="Corbel"/>
              <a:ea typeface="+mn-ea"/>
              <a:cs typeface="+mn-cs"/>
            </a:endParaRPr>
          </a:p>
        </p:txBody>
      </p:sp>
      <p:sp>
        <p:nvSpPr>
          <p:cNvPr id="15"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6"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10" name="ZoneTexte 9"/>
          <p:cNvSpPr txBox="1"/>
          <p:nvPr/>
        </p:nvSpPr>
        <p:spPr>
          <a:xfrm>
            <a:off x="1408386" y="693683"/>
            <a:ext cx="4666594" cy="615553"/>
          </a:xfrm>
          <a:prstGeom prst="rect">
            <a:avLst/>
          </a:prstGeom>
          <a:noFill/>
        </p:spPr>
        <p:txBody>
          <a:bodyPr wrap="square" rtlCol="0">
            <a:spAutoFit/>
          </a:bodyPr>
          <a:lstStyle/>
          <a:p>
            <a:r>
              <a:rPr lang="fr-FR" sz="3400" dirty="0" smtClean="0">
                <a:solidFill>
                  <a:srgbClr val="C00000"/>
                </a:solidFill>
              </a:rPr>
              <a:t>Tafia est orphelin</a:t>
            </a:r>
            <a:endParaRPr lang="fr-FR" sz="3400" dirty="0">
              <a:solidFill>
                <a:srgbClr val="C00000"/>
              </a:solidFill>
            </a:endParaRPr>
          </a:p>
        </p:txBody>
      </p:sp>
      <p:pic>
        <p:nvPicPr>
          <p:cNvPr id="12" name="Image 11" descr="André et Florence Rassemblement Léman 2013_2.jpg"/>
          <p:cNvPicPr>
            <a:picLocks noChangeAspect="1"/>
          </p:cNvPicPr>
          <p:nvPr/>
        </p:nvPicPr>
        <p:blipFill>
          <a:blip r:embed="rId4" cstate="print"/>
          <a:stretch>
            <a:fillRect/>
          </a:stretch>
        </p:blipFill>
        <p:spPr>
          <a:xfrm>
            <a:off x="9277832" y="1148256"/>
            <a:ext cx="1056640" cy="1828800"/>
          </a:xfrm>
          <a:prstGeom prst="rect">
            <a:avLst/>
          </a:prstGeom>
        </p:spPr>
      </p:pic>
    </p:spTree>
    <p:extLst>
      <p:ext uri="{BB962C8B-B14F-4D97-AF65-F5344CB8AC3E}">
        <p14:creationId xmlns="" xmlns:p14="http://schemas.microsoft.com/office/powerpoint/2010/main" val="162871584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2772" y="276087"/>
            <a:ext cx="9489203" cy="1183566"/>
          </a:xfrm>
        </p:spPr>
        <p:txBody>
          <a:bodyPr/>
          <a:lstStyle/>
          <a:p>
            <a:r>
              <a:rPr lang="en-US" dirty="0" err="1" smtClean="0"/>
              <a:t>Ils</a:t>
            </a:r>
            <a:r>
              <a:rPr lang="en-US" dirty="0" smtClean="0"/>
              <a:t> nous </a:t>
            </a:r>
            <a:r>
              <a:rPr lang="en-US" dirty="0" err="1" smtClean="0"/>
              <a:t>ont</a:t>
            </a:r>
            <a:r>
              <a:rPr lang="en-US" dirty="0" smtClean="0"/>
              <a:t> </a:t>
            </a:r>
            <a:r>
              <a:rPr lang="en-US" dirty="0" err="1" smtClean="0"/>
              <a:t>rejoint</a:t>
            </a:r>
            <a:r>
              <a:rPr lang="en-US" dirty="0" smtClean="0"/>
              <a:t> en 2013 </a:t>
            </a:r>
            <a:endParaRPr lang="en-US" dirty="0"/>
          </a:p>
        </p:txBody>
      </p:sp>
      <p:sp>
        <p:nvSpPr>
          <p:cNvPr id="4" name="Espace réservé de contenu 3"/>
          <p:cNvSpPr>
            <a:spLocks noGrp="1"/>
          </p:cNvSpPr>
          <p:nvPr>
            <p:ph sz="half" idx="2"/>
          </p:nvPr>
        </p:nvSpPr>
        <p:spPr>
          <a:xfrm>
            <a:off x="1409699" y="1797270"/>
            <a:ext cx="4608576" cy="4392394"/>
          </a:xfrm>
        </p:spPr>
        <p:txBody>
          <a:bodyPr>
            <a:normAutofit/>
          </a:bodyPr>
          <a:lstStyle/>
          <a:p>
            <a:pPr>
              <a:buNone/>
            </a:pPr>
            <a:r>
              <a:rPr lang="en-US" dirty="0" smtClean="0"/>
              <a:t>MULGEN,</a:t>
            </a:r>
          </a:p>
          <a:p>
            <a:pPr>
              <a:buNone/>
            </a:pPr>
            <a:r>
              <a:rPr lang="en-US" dirty="0" smtClean="0"/>
              <a:t>DRAGONA,</a:t>
            </a:r>
          </a:p>
          <a:p>
            <a:pPr>
              <a:buNone/>
            </a:pPr>
            <a:r>
              <a:rPr lang="en-US" dirty="0" smtClean="0"/>
              <a:t>TODAISSO,</a:t>
            </a:r>
          </a:p>
          <a:p>
            <a:pPr>
              <a:buNone/>
            </a:pPr>
            <a:r>
              <a:rPr lang="en-US" dirty="0" smtClean="0"/>
              <a:t>ORTIGYE,</a:t>
            </a:r>
          </a:p>
          <a:p>
            <a:pPr>
              <a:buNone/>
            </a:pPr>
            <a:r>
              <a:rPr lang="en-US" dirty="0" smtClean="0"/>
              <a:t>GATSBY,</a:t>
            </a:r>
          </a:p>
          <a:p>
            <a:pPr>
              <a:buNone/>
            </a:pPr>
            <a:r>
              <a:rPr lang="en-US" dirty="0" smtClean="0"/>
              <a:t>GENESIS,</a:t>
            </a:r>
          </a:p>
          <a:p>
            <a:pPr>
              <a:buNone/>
            </a:pPr>
            <a:r>
              <a:rPr lang="en-US" dirty="0" smtClean="0"/>
              <a:t>TY MAR,</a:t>
            </a:r>
          </a:p>
          <a:p>
            <a:pPr>
              <a:buNone/>
            </a:pPr>
            <a:r>
              <a:rPr lang="en-US" dirty="0" smtClean="0"/>
              <a:t>TEC’HADEM,</a:t>
            </a:r>
          </a:p>
          <a:p>
            <a:pPr>
              <a:buNone/>
            </a:pPr>
            <a:r>
              <a:rPr lang="en-US" dirty="0" smtClean="0"/>
              <a:t>VENI </a:t>
            </a:r>
            <a:r>
              <a:rPr lang="en-US" dirty="0" smtClean="0"/>
              <a:t>ETIAM,</a:t>
            </a:r>
            <a:endParaRPr lang="en-US" dirty="0" smtClean="0"/>
          </a:p>
          <a:p>
            <a:pPr>
              <a:buNone/>
            </a:pPr>
            <a:r>
              <a:rPr lang="en-US" dirty="0" smtClean="0"/>
              <a:t>HADRIEN.</a:t>
            </a:r>
          </a:p>
          <a:p>
            <a:pPr marL="0" indent="0">
              <a:buNone/>
            </a:pPr>
            <a:endParaRPr lang="en-US"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18</a:t>
            </a:fld>
            <a:endParaRPr lang="en-US" sz="800" b="0" i="0">
              <a:solidFill>
                <a:srgbClr val="8BAA00">
                  <a:lumMod val="75000"/>
                </a:srgbClr>
              </a:solidFill>
              <a:latin typeface="Corbel"/>
              <a:ea typeface="+mn-ea"/>
              <a:cs typeface="+mn-cs"/>
            </a:endParaRPr>
          </a:p>
        </p:txBody>
      </p:sp>
      <p:sp>
        <p:nvSpPr>
          <p:cNvPr id="10"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1"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3" name="Image 12" descr="django.jpg"/>
          <p:cNvPicPr>
            <a:picLocks noChangeAspect="1"/>
          </p:cNvPicPr>
          <p:nvPr/>
        </p:nvPicPr>
        <p:blipFill>
          <a:blip r:embed="rId2" cstate="print"/>
          <a:stretch>
            <a:fillRect/>
          </a:stretch>
        </p:blipFill>
        <p:spPr>
          <a:xfrm>
            <a:off x="5334000" y="2724150"/>
            <a:ext cx="1524000" cy="1409700"/>
          </a:xfrm>
          <a:prstGeom prst="rect">
            <a:avLst/>
          </a:prstGeom>
        </p:spPr>
      </p:pic>
      <p:pic>
        <p:nvPicPr>
          <p:cNvPr id="14" name="Image 13" descr="higie.jpg"/>
          <p:cNvPicPr>
            <a:picLocks noChangeAspect="1"/>
          </p:cNvPicPr>
          <p:nvPr/>
        </p:nvPicPr>
        <p:blipFill>
          <a:blip r:embed="rId3" cstate="print"/>
          <a:stretch>
            <a:fillRect/>
          </a:stretch>
        </p:blipFill>
        <p:spPr>
          <a:xfrm rot="552823">
            <a:off x="5398377" y="2794764"/>
            <a:ext cx="1143000" cy="742950"/>
          </a:xfrm>
          <a:prstGeom prst="rect">
            <a:avLst/>
          </a:prstGeom>
        </p:spPr>
      </p:pic>
      <p:pic>
        <p:nvPicPr>
          <p:cNvPr id="18" name="Image 17" descr="rasecaiiloux.jpg"/>
          <p:cNvPicPr>
            <a:picLocks noChangeAspect="1"/>
          </p:cNvPicPr>
          <p:nvPr/>
        </p:nvPicPr>
        <p:blipFill>
          <a:blip r:embed="rId4" cstate="print"/>
          <a:stretch>
            <a:fillRect/>
          </a:stretch>
        </p:blipFill>
        <p:spPr>
          <a:xfrm>
            <a:off x="6554515" y="3585175"/>
            <a:ext cx="1143000" cy="885825"/>
          </a:xfrm>
          <a:prstGeom prst="rect">
            <a:avLst/>
          </a:prstGeom>
        </p:spPr>
      </p:pic>
      <p:pic>
        <p:nvPicPr>
          <p:cNvPr id="20" name="Image 19" descr="3.jpg"/>
          <p:cNvPicPr>
            <a:picLocks noChangeAspect="1"/>
          </p:cNvPicPr>
          <p:nvPr/>
        </p:nvPicPr>
        <p:blipFill>
          <a:blip r:embed="rId5" cstate="print"/>
          <a:stretch>
            <a:fillRect/>
          </a:stretch>
        </p:blipFill>
        <p:spPr>
          <a:xfrm rot="20800792">
            <a:off x="6827784" y="1680340"/>
            <a:ext cx="1143000" cy="1143000"/>
          </a:xfrm>
          <a:prstGeom prst="rect">
            <a:avLst/>
          </a:prstGeom>
        </p:spPr>
      </p:pic>
      <p:pic>
        <p:nvPicPr>
          <p:cNvPr id="21" name="Image 20" descr="9.jpg"/>
          <p:cNvPicPr>
            <a:picLocks noChangeAspect="1"/>
          </p:cNvPicPr>
          <p:nvPr/>
        </p:nvPicPr>
        <p:blipFill>
          <a:blip r:embed="rId6" cstate="print"/>
          <a:stretch>
            <a:fillRect/>
          </a:stretch>
        </p:blipFill>
        <p:spPr>
          <a:xfrm rot="21295732">
            <a:off x="7394027" y="3108435"/>
            <a:ext cx="914400" cy="914400"/>
          </a:xfrm>
          <a:prstGeom prst="rect">
            <a:avLst/>
          </a:prstGeom>
        </p:spPr>
      </p:pic>
      <p:pic>
        <p:nvPicPr>
          <p:cNvPr id="22" name="Image 21" descr="42.png"/>
          <p:cNvPicPr>
            <a:picLocks noChangeAspect="1"/>
          </p:cNvPicPr>
          <p:nvPr/>
        </p:nvPicPr>
        <p:blipFill>
          <a:blip r:embed="rId7" cstate="print"/>
          <a:stretch>
            <a:fillRect/>
          </a:stretch>
        </p:blipFill>
        <p:spPr>
          <a:xfrm rot="1815069">
            <a:off x="7689551" y="2511090"/>
            <a:ext cx="1143160" cy="847843"/>
          </a:xfrm>
          <a:prstGeom prst="rect">
            <a:avLst/>
          </a:prstGeom>
        </p:spPr>
      </p:pic>
      <p:pic>
        <p:nvPicPr>
          <p:cNvPr id="23" name="Image 22" descr="1041.jpg"/>
          <p:cNvPicPr>
            <a:picLocks noChangeAspect="1"/>
          </p:cNvPicPr>
          <p:nvPr/>
        </p:nvPicPr>
        <p:blipFill>
          <a:blip r:embed="rId8" cstate="print"/>
          <a:stretch>
            <a:fillRect/>
          </a:stretch>
        </p:blipFill>
        <p:spPr>
          <a:xfrm rot="21235775">
            <a:off x="6696732" y="2865547"/>
            <a:ext cx="1047750" cy="790575"/>
          </a:xfrm>
          <a:prstGeom prst="rect">
            <a:avLst/>
          </a:prstGeom>
        </p:spPr>
      </p:pic>
      <p:pic>
        <p:nvPicPr>
          <p:cNvPr id="24" name="Image 23" descr="49.gif"/>
          <p:cNvPicPr>
            <a:picLocks noChangeAspect="1"/>
          </p:cNvPicPr>
          <p:nvPr/>
        </p:nvPicPr>
        <p:blipFill>
          <a:blip r:embed="rId9" cstate="print"/>
          <a:stretch>
            <a:fillRect/>
          </a:stretch>
        </p:blipFill>
        <p:spPr>
          <a:xfrm>
            <a:off x="5892361" y="1653573"/>
            <a:ext cx="1143000" cy="1133475"/>
          </a:xfrm>
          <a:prstGeom prst="rect">
            <a:avLst/>
          </a:prstGeom>
        </p:spPr>
      </p:pic>
      <p:pic>
        <p:nvPicPr>
          <p:cNvPr id="25" name="Image 24" descr="g2280.jpg"/>
          <p:cNvPicPr>
            <a:picLocks noChangeAspect="1"/>
          </p:cNvPicPr>
          <p:nvPr/>
        </p:nvPicPr>
        <p:blipFill>
          <a:blip r:embed="rId2" cstate="print"/>
          <a:stretch>
            <a:fillRect/>
          </a:stretch>
        </p:blipFill>
        <p:spPr>
          <a:xfrm rot="20886370">
            <a:off x="7036676" y="4006413"/>
            <a:ext cx="1524000" cy="1409700"/>
          </a:xfrm>
          <a:prstGeom prst="rect">
            <a:avLst/>
          </a:prstGeom>
        </p:spPr>
      </p:pic>
      <p:pic>
        <p:nvPicPr>
          <p:cNvPr id="27" name="Image 26" descr="942.jpg"/>
          <p:cNvPicPr>
            <a:picLocks noChangeAspect="1"/>
          </p:cNvPicPr>
          <p:nvPr/>
        </p:nvPicPr>
        <p:blipFill>
          <a:blip r:embed="rId10" cstate="print"/>
          <a:stretch>
            <a:fillRect/>
          </a:stretch>
        </p:blipFill>
        <p:spPr>
          <a:xfrm>
            <a:off x="8192814" y="3506732"/>
            <a:ext cx="1524000" cy="1231900"/>
          </a:xfrm>
          <a:prstGeom prst="rect">
            <a:avLst/>
          </a:prstGeom>
        </p:spPr>
      </p:pic>
      <p:pic>
        <p:nvPicPr>
          <p:cNvPr id="28" name="Image 27" descr="972.jpg"/>
          <p:cNvPicPr>
            <a:picLocks noChangeAspect="1"/>
          </p:cNvPicPr>
          <p:nvPr/>
        </p:nvPicPr>
        <p:blipFill>
          <a:blip r:embed="rId11" cstate="print"/>
          <a:stretch>
            <a:fillRect/>
          </a:stretch>
        </p:blipFill>
        <p:spPr>
          <a:xfrm rot="1359536">
            <a:off x="4242237" y="2832208"/>
            <a:ext cx="1143000" cy="857250"/>
          </a:xfrm>
          <a:prstGeom prst="rect">
            <a:avLst/>
          </a:prstGeom>
        </p:spPr>
      </p:pic>
      <p:pic>
        <p:nvPicPr>
          <p:cNvPr id="30" name="Image 29" descr="1274.jpg"/>
          <p:cNvPicPr>
            <a:picLocks noChangeAspect="1"/>
          </p:cNvPicPr>
          <p:nvPr/>
        </p:nvPicPr>
        <p:blipFill>
          <a:blip r:embed="rId12" cstate="print"/>
          <a:stretch>
            <a:fillRect/>
          </a:stretch>
        </p:blipFill>
        <p:spPr>
          <a:xfrm rot="20601640">
            <a:off x="5214604" y="1514880"/>
            <a:ext cx="755274" cy="1332837"/>
          </a:xfrm>
          <a:prstGeom prst="rect">
            <a:avLst/>
          </a:prstGeom>
        </p:spPr>
      </p:pic>
      <p:sp>
        <p:nvSpPr>
          <p:cNvPr id="31" name="ZoneTexte 30"/>
          <p:cNvSpPr txBox="1"/>
          <p:nvPr/>
        </p:nvSpPr>
        <p:spPr>
          <a:xfrm>
            <a:off x="8439807" y="5959366"/>
            <a:ext cx="3405352" cy="523220"/>
          </a:xfrm>
          <a:prstGeom prst="rect">
            <a:avLst/>
          </a:prstGeom>
          <a:noFill/>
        </p:spPr>
        <p:txBody>
          <a:bodyPr wrap="square" rtlCol="0">
            <a:spAutoFit/>
          </a:bodyPr>
          <a:lstStyle/>
          <a:p>
            <a:r>
              <a:rPr lang="fr-FR" sz="2800" dirty="0" smtClean="0"/>
              <a:t>Bienvenue à tous  </a:t>
            </a:r>
            <a:r>
              <a:rPr lang="fr-FR" sz="2800" dirty="0" smtClean="0">
                <a:sym typeface="Wingdings" pitchFamily="2" charset="2"/>
              </a:rPr>
              <a:t></a:t>
            </a:r>
            <a:endParaRPr lang="fr-FR" sz="2800" dirty="0"/>
          </a:p>
        </p:txBody>
      </p:sp>
      <p:pic>
        <p:nvPicPr>
          <p:cNvPr id="32" name="Image 31" descr="1116.jpg"/>
          <p:cNvPicPr>
            <a:picLocks noChangeAspect="1"/>
          </p:cNvPicPr>
          <p:nvPr/>
        </p:nvPicPr>
        <p:blipFill>
          <a:blip r:embed="rId13" cstate="print"/>
          <a:stretch>
            <a:fillRect/>
          </a:stretch>
        </p:blipFill>
        <p:spPr>
          <a:xfrm>
            <a:off x="8622940" y="3016469"/>
            <a:ext cx="1051833" cy="525915"/>
          </a:xfrm>
          <a:prstGeom prst="rect">
            <a:avLst/>
          </a:prstGeom>
        </p:spPr>
      </p:pic>
      <p:pic>
        <p:nvPicPr>
          <p:cNvPr id="29" name="Image 28" descr="g2280.jpg"/>
          <p:cNvPicPr>
            <a:picLocks noChangeAspect="1"/>
          </p:cNvPicPr>
          <p:nvPr/>
        </p:nvPicPr>
        <p:blipFill>
          <a:blip r:embed="rId2" cstate="print"/>
          <a:stretch>
            <a:fillRect/>
          </a:stretch>
        </p:blipFill>
        <p:spPr>
          <a:xfrm rot="334211">
            <a:off x="7914290" y="1215917"/>
            <a:ext cx="1524000" cy="1409700"/>
          </a:xfrm>
          <a:prstGeom prst="rect">
            <a:avLst/>
          </a:prstGeom>
        </p:spPr>
      </p:pic>
      <p:pic>
        <p:nvPicPr>
          <p:cNvPr id="34" name="Image 33" descr="5.jpg"/>
          <p:cNvPicPr>
            <a:picLocks noChangeAspect="1"/>
          </p:cNvPicPr>
          <p:nvPr/>
        </p:nvPicPr>
        <p:blipFill>
          <a:blip r:embed="rId14" cstate="print"/>
          <a:stretch>
            <a:fillRect/>
          </a:stretch>
        </p:blipFill>
        <p:spPr>
          <a:xfrm>
            <a:off x="8188871" y="5263056"/>
            <a:ext cx="1186356" cy="790904"/>
          </a:xfrm>
          <a:prstGeom prst="rect">
            <a:avLst/>
          </a:prstGeom>
        </p:spPr>
      </p:pic>
      <p:pic>
        <p:nvPicPr>
          <p:cNvPr id="35" name="Image 34" descr="8.gif"/>
          <p:cNvPicPr>
            <a:picLocks noChangeAspect="1"/>
          </p:cNvPicPr>
          <p:nvPr/>
        </p:nvPicPr>
        <p:blipFill>
          <a:blip r:embed="rId15" cstate="print"/>
          <a:stretch>
            <a:fillRect/>
          </a:stretch>
        </p:blipFill>
        <p:spPr>
          <a:xfrm>
            <a:off x="8121868" y="4645572"/>
            <a:ext cx="762000" cy="762000"/>
          </a:xfrm>
          <a:prstGeom prst="rect">
            <a:avLst/>
          </a:prstGeom>
        </p:spPr>
      </p:pic>
      <p:pic>
        <p:nvPicPr>
          <p:cNvPr id="36" name="Image 35" descr="10.jpg"/>
          <p:cNvPicPr>
            <a:picLocks noChangeAspect="1"/>
          </p:cNvPicPr>
          <p:nvPr/>
        </p:nvPicPr>
        <p:blipFill>
          <a:blip r:embed="rId16" cstate="print"/>
          <a:stretch>
            <a:fillRect/>
          </a:stretch>
        </p:blipFill>
        <p:spPr>
          <a:xfrm>
            <a:off x="6427895" y="4181802"/>
            <a:ext cx="828675" cy="1143000"/>
          </a:xfrm>
          <a:prstGeom prst="rect">
            <a:avLst/>
          </a:prstGeom>
        </p:spPr>
      </p:pic>
      <p:pic>
        <p:nvPicPr>
          <p:cNvPr id="37" name="Image 36" descr="15.jpg"/>
          <p:cNvPicPr>
            <a:picLocks noChangeAspect="1"/>
          </p:cNvPicPr>
          <p:nvPr/>
        </p:nvPicPr>
        <p:blipFill>
          <a:blip r:embed="rId17" cstate="print"/>
          <a:stretch>
            <a:fillRect/>
          </a:stretch>
        </p:blipFill>
        <p:spPr>
          <a:xfrm>
            <a:off x="5571140" y="3865178"/>
            <a:ext cx="1028700" cy="1524000"/>
          </a:xfrm>
          <a:prstGeom prst="rect">
            <a:avLst/>
          </a:prstGeom>
        </p:spPr>
      </p:pic>
      <p:pic>
        <p:nvPicPr>
          <p:cNvPr id="38" name="Image 37" descr="18.jpg"/>
          <p:cNvPicPr>
            <a:picLocks noChangeAspect="1"/>
          </p:cNvPicPr>
          <p:nvPr/>
        </p:nvPicPr>
        <p:blipFill>
          <a:blip r:embed="rId18" cstate="print"/>
          <a:stretch>
            <a:fillRect/>
          </a:stretch>
        </p:blipFill>
        <p:spPr>
          <a:xfrm>
            <a:off x="7124262" y="5235028"/>
            <a:ext cx="1117600" cy="1117600"/>
          </a:xfrm>
          <a:prstGeom prst="rect">
            <a:avLst/>
          </a:prstGeom>
        </p:spPr>
      </p:pic>
      <p:pic>
        <p:nvPicPr>
          <p:cNvPr id="39" name="Image 38" descr="23.jpg"/>
          <p:cNvPicPr>
            <a:picLocks noChangeAspect="1"/>
          </p:cNvPicPr>
          <p:nvPr/>
        </p:nvPicPr>
        <p:blipFill>
          <a:blip r:embed="rId19" cstate="print"/>
          <a:stretch>
            <a:fillRect/>
          </a:stretch>
        </p:blipFill>
        <p:spPr>
          <a:xfrm rot="484492">
            <a:off x="5965496" y="5232400"/>
            <a:ext cx="1270000" cy="1270000"/>
          </a:xfrm>
          <a:prstGeom prst="rect">
            <a:avLst/>
          </a:prstGeom>
        </p:spPr>
      </p:pic>
      <p:pic>
        <p:nvPicPr>
          <p:cNvPr id="40" name="Image 39" descr="41.jpg"/>
          <p:cNvPicPr>
            <a:picLocks noChangeAspect="1"/>
          </p:cNvPicPr>
          <p:nvPr/>
        </p:nvPicPr>
        <p:blipFill>
          <a:blip r:embed="rId20" cstate="print"/>
          <a:stretch>
            <a:fillRect/>
          </a:stretch>
        </p:blipFill>
        <p:spPr>
          <a:xfrm rot="20643903">
            <a:off x="8814896" y="4445220"/>
            <a:ext cx="952500" cy="952500"/>
          </a:xfrm>
          <a:prstGeom prst="rect">
            <a:avLst/>
          </a:prstGeom>
        </p:spPr>
      </p:pic>
      <p:pic>
        <p:nvPicPr>
          <p:cNvPr id="33" name="Image 32" descr="1267.jpg"/>
          <p:cNvPicPr>
            <a:picLocks noChangeAspect="1"/>
          </p:cNvPicPr>
          <p:nvPr/>
        </p:nvPicPr>
        <p:blipFill>
          <a:blip r:embed="rId21" cstate="print"/>
          <a:stretch>
            <a:fillRect/>
          </a:stretch>
        </p:blipFill>
        <p:spPr>
          <a:xfrm rot="21074957">
            <a:off x="8583010" y="1986947"/>
            <a:ext cx="1143000" cy="1076325"/>
          </a:xfrm>
          <a:prstGeom prst="rect">
            <a:avLst/>
          </a:prstGeom>
        </p:spPr>
      </p:pic>
      <p:pic>
        <p:nvPicPr>
          <p:cNvPr id="17" name="Image 16" descr="jtm.jpg"/>
          <p:cNvPicPr>
            <a:picLocks noChangeAspect="1"/>
          </p:cNvPicPr>
          <p:nvPr/>
        </p:nvPicPr>
        <p:blipFill>
          <a:blip r:embed="rId22" cstate="print"/>
          <a:stretch>
            <a:fillRect/>
          </a:stretch>
        </p:blipFill>
        <p:spPr>
          <a:xfrm rot="906295">
            <a:off x="4524701" y="4674331"/>
            <a:ext cx="1524000" cy="1143000"/>
          </a:xfrm>
          <a:prstGeom prst="rect">
            <a:avLst/>
          </a:prstGeom>
        </p:spPr>
      </p:pic>
      <p:pic>
        <p:nvPicPr>
          <p:cNvPr id="19" name="Image 18" descr="veni etiam.jpg"/>
          <p:cNvPicPr>
            <a:picLocks noChangeAspect="1"/>
          </p:cNvPicPr>
          <p:nvPr/>
        </p:nvPicPr>
        <p:blipFill>
          <a:blip r:embed="rId23" cstate="print"/>
          <a:stretch>
            <a:fillRect/>
          </a:stretch>
        </p:blipFill>
        <p:spPr>
          <a:xfrm>
            <a:off x="4420914" y="3561694"/>
            <a:ext cx="1143000" cy="1143000"/>
          </a:xfrm>
          <a:prstGeom prst="rect">
            <a:avLst/>
          </a:prstGeom>
        </p:spPr>
      </p:pic>
      <p:pic>
        <p:nvPicPr>
          <p:cNvPr id="26" name="Image 25" descr="195.jpg"/>
          <p:cNvPicPr>
            <a:picLocks noChangeAspect="1"/>
          </p:cNvPicPr>
          <p:nvPr/>
        </p:nvPicPr>
        <p:blipFill>
          <a:blip r:embed="rId24" cstate="print"/>
          <a:stretch>
            <a:fillRect/>
          </a:stretch>
        </p:blipFill>
        <p:spPr>
          <a:xfrm>
            <a:off x="4155748" y="1669392"/>
            <a:ext cx="1231900" cy="1270000"/>
          </a:xfrm>
          <a:prstGeom prst="rect">
            <a:avLst/>
          </a:prstGeom>
        </p:spPr>
      </p:pic>
    </p:spTree>
    <p:extLst>
      <p:ext uri="{BB962C8B-B14F-4D97-AF65-F5344CB8AC3E}">
        <p14:creationId xmlns="" xmlns:p14="http://schemas.microsoft.com/office/powerpoint/2010/main" val="883541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000" fill="hold"/>
                                        <p:tgtEl>
                                          <p:spTgt spid="33"/>
                                        </p:tgtEl>
                                        <p:attrNameLst>
                                          <p:attrName>ppt_x</p:attrName>
                                        </p:attrNameLst>
                                      </p:cBhvr>
                                      <p:tavLst>
                                        <p:tav tm="0">
                                          <p:val>
                                            <p:strVal val="#ppt_x"/>
                                          </p:val>
                                        </p:tav>
                                        <p:tav tm="100000">
                                          <p:val>
                                            <p:strVal val="#ppt_x"/>
                                          </p:val>
                                        </p:tav>
                                      </p:tavLst>
                                    </p:anim>
                                    <p:anim calcmode="lin" valueType="num">
                                      <p:cBhvr additive="base">
                                        <p:cTn id="43" dur="2000" fill="hold"/>
                                        <p:tgtEl>
                                          <p:spTgt spid="33"/>
                                        </p:tgtEl>
                                        <p:attrNameLst>
                                          <p:attrName>ppt_y</p:attrName>
                                        </p:attrNameLst>
                                      </p:cBhvr>
                                      <p:tavLst>
                                        <p:tav tm="0">
                                          <p:val>
                                            <p:strVal val="0-#ppt_h/2"/>
                                          </p:val>
                                        </p:tav>
                                        <p:tav tm="100000">
                                          <p:val>
                                            <p:strVal val="#ppt_y"/>
                                          </p:val>
                                        </p:tav>
                                      </p:tavLst>
                                    </p:anim>
                                  </p:childTnLst>
                                </p:cTn>
                              </p:par>
                            </p:childTnLst>
                          </p:cTn>
                        </p:par>
                        <p:par>
                          <p:cTn id="44" fill="hold">
                            <p:stCondLst>
                              <p:cond delay="5500"/>
                            </p:stCondLst>
                            <p:childTnLst>
                              <p:par>
                                <p:cTn id="45" presetID="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000" fill="hold"/>
                                        <p:tgtEl>
                                          <p:spTgt spid="17"/>
                                        </p:tgtEl>
                                        <p:attrNameLst>
                                          <p:attrName>ppt_x</p:attrName>
                                        </p:attrNameLst>
                                      </p:cBhvr>
                                      <p:tavLst>
                                        <p:tav tm="0">
                                          <p:val>
                                            <p:strVal val="#ppt_x"/>
                                          </p:val>
                                        </p:tav>
                                        <p:tav tm="100000">
                                          <p:val>
                                            <p:strVal val="#ppt_x"/>
                                          </p:val>
                                        </p:tav>
                                      </p:tavLst>
                                    </p:anim>
                                    <p:anim calcmode="lin" valueType="num">
                                      <p:cBhvr additive="base">
                                        <p:cTn id="48" dur="20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7500"/>
                            </p:stCondLst>
                            <p:childTnLst>
                              <p:par>
                                <p:cTn id="50" presetID="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2000" fill="hold"/>
                                        <p:tgtEl>
                                          <p:spTgt spid="19"/>
                                        </p:tgtEl>
                                        <p:attrNameLst>
                                          <p:attrName>ppt_x</p:attrName>
                                        </p:attrNameLst>
                                      </p:cBhvr>
                                      <p:tavLst>
                                        <p:tav tm="0">
                                          <p:val>
                                            <p:strVal val="0-#ppt_w/2"/>
                                          </p:val>
                                        </p:tav>
                                        <p:tav tm="100000">
                                          <p:val>
                                            <p:strVal val="#ppt_x"/>
                                          </p:val>
                                        </p:tav>
                                      </p:tavLst>
                                    </p:anim>
                                    <p:anim calcmode="lin" valueType="num">
                                      <p:cBhvr additive="base">
                                        <p:cTn id="53" dur="2000" fill="hold"/>
                                        <p:tgtEl>
                                          <p:spTgt spid="19"/>
                                        </p:tgtEl>
                                        <p:attrNameLst>
                                          <p:attrName>ppt_y</p:attrName>
                                        </p:attrNameLst>
                                      </p:cBhvr>
                                      <p:tavLst>
                                        <p:tav tm="0">
                                          <p:val>
                                            <p:strVal val="#ppt_y"/>
                                          </p:val>
                                        </p:tav>
                                        <p:tav tm="100000">
                                          <p:val>
                                            <p:strVal val="#ppt_y"/>
                                          </p:val>
                                        </p:tav>
                                      </p:tavLst>
                                    </p:anim>
                                  </p:childTnLst>
                                </p:cTn>
                              </p:par>
                            </p:childTnLst>
                          </p:cTn>
                        </p:par>
                        <p:par>
                          <p:cTn id="54" fill="hold">
                            <p:stCondLst>
                              <p:cond delay="9500"/>
                            </p:stCondLst>
                            <p:childTnLst>
                              <p:par>
                                <p:cTn id="55" presetID="2" presetClass="entr" presetSubtype="1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000" fill="hold"/>
                                        <p:tgtEl>
                                          <p:spTgt spid="18"/>
                                        </p:tgtEl>
                                        <p:attrNameLst>
                                          <p:attrName>ppt_x</p:attrName>
                                        </p:attrNameLst>
                                      </p:cBhvr>
                                      <p:tavLst>
                                        <p:tav tm="0">
                                          <p:val>
                                            <p:strVal val="0-#ppt_w/2"/>
                                          </p:val>
                                        </p:tav>
                                        <p:tav tm="100000">
                                          <p:val>
                                            <p:strVal val="#ppt_x"/>
                                          </p:val>
                                        </p:tav>
                                      </p:tavLst>
                                    </p:anim>
                                    <p:anim calcmode="lin" valueType="num">
                                      <p:cBhvr additive="base">
                                        <p:cTn id="58" dur="2000" fill="hold"/>
                                        <p:tgtEl>
                                          <p:spTgt spid="18"/>
                                        </p:tgtEl>
                                        <p:attrNameLst>
                                          <p:attrName>ppt_y</p:attrName>
                                        </p:attrNameLst>
                                      </p:cBhvr>
                                      <p:tavLst>
                                        <p:tav tm="0">
                                          <p:val>
                                            <p:strVal val="1+#ppt_h/2"/>
                                          </p:val>
                                        </p:tav>
                                        <p:tav tm="100000">
                                          <p:val>
                                            <p:strVal val="#ppt_y"/>
                                          </p:val>
                                        </p:tav>
                                      </p:tavLst>
                                    </p:anim>
                                  </p:childTnLst>
                                </p:cTn>
                              </p:par>
                            </p:childTnLst>
                          </p:cTn>
                        </p:par>
                        <p:par>
                          <p:cTn id="59" fill="hold">
                            <p:stCondLst>
                              <p:cond delay="11500"/>
                            </p:stCondLst>
                            <p:childTnLst>
                              <p:par>
                                <p:cTn id="60" presetID="2" presetClass="entr" presetSubtype="4"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2000" fill="hold"/>
                                        <p:tgtEl>
                                          <p:spTgt spid="23"/>
                                        </p:tgtEl>
                                        <p:attrNameLst>
                                          <p:attrName>ppt_x</p:attrName>
                                        </p:attrNameLst>
                                      </p:cBhvr>
                                      <p:tavLst>
                                        <p:tav tm="0">
                                          <p:val>
                                            <p:strVal val="#ppt_x"/>
                                          </p:val>
                                        </p:tav>
                                        <p:tav tm="100000">
                                          <p:val>
                                            <p:strVal val="#ppt_x"/>
                                          </p:val>
                                        </p:tav>
                                      </p:tavLst>
                                    </p:anim>
                                    <p:anim calcmode="lin" valueType="num">
                                      <p:cBhvr additive="base">
                                        <p:cTn id="68" dur="20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14000"/>
                            </p:stCondLst>
                            <p:childTnLst>
                              <p:par>
                                <p:cTn id="70" presetID="2" presetClass="entr" presetSubtype="4"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childTnLst>
                          </p:cTn>
                        </p:par>
                        <p:par>
                          <p:cTn id="74" fill="hold">
                            <p:stCondLst>
                              <p:cond delay="14500"/>
                            </p:stCondLst>
                            <p:childTnLst>
                              <p:par>
                                <p:cTn id="75" presetID="2" presetClass="entr" presetSubtype="8"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2000" fill="hold"/>
                                        <p:tgtEl>
                                          <p:spTgt spid="27"/>
                                        </p:tgtEl>
                                        <p:attrNameLst>
                                          <p:attrName>ppt_x</p:attrName>
                                        </p:attrNameLst>
                                      </p:cBhvr>
                                      <p:tavLst>
                                        <p:tav tm="0">
                                          <p:val>
                                            <p:strVal val="0-#ppt_w/2"/>
                                          </p:val>
                                        </p:tav>
                                        <p:tav tm="100000">
                                          <p:val>
                                            <p:strVal val="#ppt_x"/>
                                          </p:val>
                                        </p:tav>
                                      </p:tavLst>
                                    </p:anim>
                                    <p:anim calcmode="lin" valueType="num">
                                      <p:cBhvr additive="base">
                                        <p:cTn id="78" dur="2000" fill="hold"/>
                                        <p:tgtEl>
                                          <p:spTgt spid="27"/>
                                        </p:tgtEl>
                                        <p:attrNameLst>
                                          <p:attrName>ppt_y</p:attrName>
                                        </p:attrNameLst>
                                      </p:cBhvr>
                                      <p:tavLst>
                                        <p:tav tm="0">
                                          <p:val>
                                            <p:strVal val="#ppt_y"/>
                                          </p:val>
                                        </p:tav>
                                        <p:tav tm="100000">
                                          <p:val>
                                            <p:strVal val="#ppt_y"/>
                                          </p:val>
                                        </p:tav>
                                      </p:tavLst>
                                    </p:anim>
                                  </p:childTnLst>
                                </p:cTn>
                              </p:par>
                            </p:childTnLst>
                          </p:cTn>
                        </p:par>
                        <p:par>
                          <p:cTn id="79" fill="hold">
                            <p:stCondLst>
                              <p:cond delay="16500"/>
                            </p:stCondLst>
                            <p:childTnLst>
                              <p:par>
                                <p:cTn id="80" presetID="2" presetClass="entr" presetSubtype="3"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2000" fill="hold"/>
                                        <p:tgtEl>
                                          <p:spTgt spid="36"/>
                                        </p:tgtEl>
                                        <p:attrNameLst>
                                          <p:attrName>ppt_x</p:attrName>
                                        </p:attrNameLst>
                                      </p:cBhvr>
                                      <p:tavLst>
                                        <p:tav tm="0">
                                          <p:val>
                                            <p:strVal val="1+#ppt_w/2"/>
                                          </p:val>
                                        </p:tav>
                                        <p:tav tm="100000">
                                          <p:val>
                                            <p:strVal val="#ppt_x"/>
                                          </p:val>
                                        </p:tav>
                                      </p:tavLst>
                                    </p:anim>
                                    <p:anim calcmode="lin" valueType="num">
                                      <p:cBhvr additive="base">
                                        <p:cTn id="83" dur="2000" fill="hold"/>
                                        <p:tgtEl>
                                          <p:spTgt spid="36"/>
                                        </p:tgtEl>
                                        <p:attrNameLst>
                                          <p:attrName>ppt_y</p:attrName>
                                        </p:attrNameLst>
                                      </p:cBhvr>
                                      <p:tavLst>
                                        <p:tav tm="0">
                                          <p:val>
                                            <p:strVal val="0-#ppt_h/2"/>
                                          </p:val>
                                        </p:tav>
                                        <p:tav tm="100000">
                                          <p:val>
                                            <p:strVal val="#ppt_y"/>
                                          </p:val>
                                        </p:tav>
                                      </p:tavLst>
                                    </p:anim>
                                  </p:childTnLst>
                                </p:cTn>
                              </p:par>
                            </p:childTnLst>
                          </p:cTn>
                        </p:par>
                        <p:par>
                          <p:cTn id="84" fill="hold">
                            <p:stCondLst>
                              <p:cond delay="18500"/>
                            </p:stCondLst>
                            <p:childTnLst>
                              <p:par>
                                <p:cTn id="85" presetID="2" presetClass="entr" presetSubtype="1"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2000" fill="hold"/>
                                        <p:tgtEl>
                                          <p:spTgt spid="14"/>
                                        </p:tgtEl>
                                        <p:attrNameLst>
                                          <p:attrName>ppt_x</p:attrName>
                                        </p:attrNameLst>
                                      </p:cBhvr>
                                      <p:tavLst>
                                        <p:tav tm="0">
                                          <p:val>
                                            <p:strVal val="#ppt_x"/>
                                          </p:val>
                                        </p:tav>
                                        <p:tav tm="100000">
                                          <p:val>
                                            <p:strVal val="#ppt_x"/>
                                          </p:val>
                                        </p:tav>
                                      </p:tavLst>
                                    </p:anim>
                                    <p:anim calcmode="lin" valueType="num">
                                      <p:cBhvr additive="base">
                                        <p:cTn id="88" dur="2000" fill="hold"/>
                                        <p:tgtEl>
                                          <p:spTgt spid="14"/>
                                        </p:tgtEl>
                                        <p:attrNameLst>
                                          <p:attrName>ppt_y</p:attrName>
                                        </p:attrNameLst>
                                      </p:cBhvr>
                                      <p:tavLst>
                                        <p:tav tm="0">
                                          <p:val>
                                            <p:strVal val="0-#ppt_h/2"/>
                                          </p:val>
                                        </p:tav>
                                        <p:tav tm="100000">
                                          <p:val>
                                            <p:strVal val="#ppt_y"/>
                                          </p:val>
                                        </p:tav>
                                      </p:tavLst>
                                    </p:anim>
                                  </p:childTnLst>
                                </p:cTn>
                              </p:par>
                            </p:childTnLst>
                          </p:cTn>
                        </p:par>
                        <p:par>
                          <p:cTn id="89" fill="hold">
                            <p:stCondLst>
                              <p:cond delay="20500"/>
                            </p:stCondLst>
                            <p:childTnLst>
                              <p:par>
                                <p:cTn id="90" presetID="2" presetClass="entr" presetSubtype="4"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ppt_x"/>
                                          </p:val>
                                        </p:tav>
                                        <p:tav tm="100000">
                                          <p:val>
                                            <p:strVal val="#ppt_x"/>
                                          </p:val>
                                        </p:tav>
                                      </p:tavLst>
                                    </p:anim>
                                    <p:anim calcmode="lin" valueType="num">
                                      <p:cBhvr additive="base">
                                        <p:cTn id="93" dur="500" fill="hold"/>
                                        <p:tgtEl>
                                          <p:spTgt spid="30"/>
                                        </p:tgtEl>
                                        <p:attrNameLst>
                                          <p:attrName>ppt_y</p:attrName>
                                        </p:attrNameLst>
                                      </p:cBhvr>
                                      <p:tavLst>
                                        <p:tav tm="0">
                                          <p:val>
                                            <p:strVal val="1+#ppt_h/2"/>
                                          </p:val>
                                        </p:tav>
                                        <p:tav tm="100000">
                                          <p:val>
                                            <p:strVal val="#ppt_y"/>
                                          </p:val>
                                        </p:tav>
                                      </p:tavLst>
                                    </p:anim>
                                  </p:childTnLst>
                                </p:cTn>
                              </p:par>
                            </p:childTnLst>
                          </p:cTn>
                        </p:par>
                        <p:par>
                          <p:cTn id="94" fill="hold">
                            <p:stCondLst>
                              <p:cond delay="21000"/>
                            </p:stCondLst>
                            <p:childTnLst>
                              <p:par>
                                <p:cTn id="95" presetID="2" presetClass="entr" presetSubtype="4" fill="hold" nodeType="after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par>
                          <p:cTn id="99" fill="hold">
                            <p:stCondLst>
                              <p:cond delay="21500"/>
                            </p:stCondLst>
                            <p:childTnLst>
                              <p:par>
                                <p:cTn id="100" presetID="2" presetClass="entr" presetSubtype="4"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fill="hold"/>
                                        <p:tgtEl>
                                          <p:spTgt spid="40"/>
                                        </p:tgtEl>
                                        <p:attrNameLst>
                                          <p:attrName>ppt_x</p:attrName>
                                        </p:attrNameLst>
                                      </p:cBhvr>
                                      <p:tavLst>
                                        <p:tav tm="0">
                                          <p:val>
                                            <p:strVal val="#ppt_x"/>
                                          </p:val>
                                        </p:tav>
                                        <p:tav tm="100000">
                                          <p:val>
                                            <p:strVal val="#ppt_x"/>
                                          </p:val>
                                        </p:tav>
                                      </p:tavLst>
                                    </p:anim>
                                    <p:anim calcmode="lin" valueType="num">
                                      <p:cBhvr additive="base">
                                        <p:cTn id="10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2772" y="276087"/>
            <a:ext cx="9489203" cy="1183566"/>
          </a:xfrm>
        </p:spPr>
        <p:txBody>
          <a:bodyPr/>
          <a:lstStyle/>
          <a:p>
            <a:r>
              <a:rPr lang="en-US" dirty="0" smtClean="0"/>
              <a:t> </a:t>
            </a:r>
            <a:r>
              <a:rPr lang="fr-FR" dirty="0" err="1" smtClean="0"/>
              <a:t>Tec'hadenn</a:t>
            </a:r>
            <a:r>
              <a:rPr lang="fr-FR" dirty="0" smtClean="0"/>
              <a:t> le roi de l'Aulne</a:t>
            </a:r>
            <a:endParaRPr lang="en-US" dirty="0"/>
          </a:p>
        </p:txBody>
      </p:sp>
      <p:sp>
        <p:nvSpPr>
          <p:cNvPr id="4" name="Espace réservé de contenu 3"/>
          <p:cNvSpPr>
            <a:spLocks noGrp="1"/>
          </p:cNvSpPr>
          <p:nvPr>
            <p:ph sz="half" idx="2"/>
          </p:nvPr>
        </p:nvSpPr>
        <p:spPr/>
        <p:txBody>
          <a:bodyPr/>
          <a:lstStyle/>
          <a:p>
            <a:pPr>
              <a:buNone/>
            </a:pPr>
            <a:endParaRPr lang="en-US" dirty="0" smtClean="0"/>
          </a:p>
          <a:p>
            <a:pPr marL="0" indent="0">
              <a:buNone/>
            </a:pPr>
            <a:endParaRPr lang="en-US" dirty="0"/>
          </a:p>
        </p:txBody>
      </p:sp>
      <p:sp>
        <p:nvSpPr>
          <p:cNvPr id="5" name="Espace réservé du texte 4"/>
          <p:cNvSpPr>
            <a:spLocks noGrp="1"/>
          </p:cNvSpPr>
          <p:nvPr>
            <p:ph type="body" sz="quarter" idx="3"/>
          </p:nvPr>
        </p:nvSpPr>
        <p:spPr>
          <a:xfrm>
            <a:off x="6432332" y="4908330"/>
            <a:ext cx="4349968" cy="620111"/>
          </a:xfrm>
        </p:spPr>
        <p:txBody>
          <a:bodyPr>
            <a:normAutofit/>
          </a:bodyPr>
          <a:lstStyle/>
          <a:p>
            <a:r>
              <a:rPr lang="en-US" b="0" dirty="0" smtClean="0"/>
              <a:t>              </a:t>
            </a:r>
            <a:r>
              <a:rPr lang="en-US" sz="2000" b="0" dirty="0" smtClean="0"/>
              <a:t>A </a:t>
            </a:r>
            <a:r>
              <a:rPr lang="en-US" sz="2000" b="0" dirty="0" err="1" smtClean="0"/>
              <a:t>suivre</a:t>
            </a:r>
            <a:r>
              <a:rPr lang="en-US" sz="2000" b="0" dirty="0" smtClean="0"/>
              <a:t> </a:t>
            </a:r>
            <a:r>
              <a:rPr lang="en-US" sz="2000" b="0" dirty="0" err="1" smtClean="0"/>
              <a:t>sur</a:t>
            </a:r>
            <a:r>
              <a:rPr lang="en-US" sz="2000" b="0" dirty="0" smtClean="0"/>
              <a:t>:</a:t>
            </a:r>
            <a:endParaRPr lang="en-US" sz="2000" b="0"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19</a:t>
            </a:fld>
            <a:endParaRPr lang="en-US" sz="800" b="0" i="0">
              <a:solidFill>
                <a:srgbClr val="8BAA00">
                  <a:lumMod val="75000"/>
                </a:srgbClr>
              </a:solidFill>
              <a:latin typeface="Corbel"/>
              <a:ea typeface="+mn-ea"/>
              <a:cs typeface="+mn-cs"/>
            </a:endParaRPr>
          </a:p>
        </p:txBody>
      </p:sp>
      <p:sp>
        <p:nvSpPr>
          <p:cNvPr id="10"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1"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16" name="Rectangle 15"/>
          <p:cNvSpPr/>
          <p:nvPr/>
        </p:nvSpPr>
        <p:spPr>
          <a:xfrm rot="21383337">
            <a:off x="2500776" y="5729979"/>
            <a:ext cx="9586537" cy="369332"/>
          </a:xfrm>
          <a:prstGeom prst="rect">
            <a:avLst/>
          </a:prstGeom>
        </p:spPr>
        <p:txBody>
          <a:bodyPr wrap="square">
            <a:spAutoFit/>
          </a:bodyPr>
          <a:lstStyle/>
          <a:p>
            <a:r>
              <a:rPr lang="fr-FR" dirty="0" smtClean="0"/>
              <a:t>http://association-first30.org/Nouvelles/News/Dernieres-news/Tec-hadenn-le-Roi-de-l-Aulne.html</a:t>
            </a:r>
            <a:endParaRPr lang="fr-FR" dirty="0"/>
          </a:p>
        </p:txBody>
      </p:sp>
      <p:pic>
        <p:nvPicPr>
          <p:cNvPr id="12" name="Image 11" descr="Techadenn_Aulne_first30.JPG"/>
          <p:cNvPicPr>
            <a:picLocks noChangeAspect="1"/>
          </p:cNvPicPr>
          <p:nvPr/>
        </p:nvPicPr>
        <p:blipFill>
          <a:blip r:embed="rId2" cstate="print"/>
          <a:stretch>
            <a:fillRect/>
          </a:stretch>
        </p:blipFill>
        <p:spPr>
          <a:xfrm>
            <a:off x="1520497" y="1597572"/>
            <a:ext cx="4848774" cy="3636580"/>
          </a:xfrm>
          <a:prstGeom prst="rect">
            <a:avLst/>
          </a:prstGeom>
        </p:spPr>
      </p:pic>
      <p:pic>
        <p:nvPicPr>
          <p:cNvPr id="13" name="Image 12" descr="DSC01035.JPG"/>
          <p:cNvPicPr>
            <a:picLocks noChangeAspect="1"/>
          </p:cNvPicPr>
          <p:nvPr/>
        </p:nvPicPr>
        <p:blipFill>
          <a:blip r:embed="rId3" cstate="print"/>
          <a:stretch>
            <a:fillRect/>
          </a:stretch>
        </p:blipFill>
        <p:spPr>
          <a:xfrm rot="20478332">
            <a:off x="7201792" y="1610648"/>
            <a:ext cx="3749819" cy="2812364"/>
          </a:xfrm>
          <a:prstGeom prst="rect">
            <a:avLst/>
          </a:prstGeom>
        </p:spPr>
      </p:pic>
    </p:spTree>
    <p:extLst>
      <p:ext uri="{BB962C8B-B14F-4D97-AF65-F5344CB8AC3E}">
        <p14:creationId xmlns="" xmlns:p14="http://schemas.microsoft.com/office/powerpoint/2010/main" val="883541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defTabSz="914400">
              <a:spcBef>
                <a:spcPts val="0"/>
              </a:spcBef>
              <a:buNone/>
            </a:pPr>
            <a:r>
              <a:rPr lang="fr-FR" sz="3400" b="0" i="0" dirty="0" smtClean="0">
                <a:solidFill>
                  <a:srgbClr val="C00000"/>
                </a:solidFill>
                <a:latin typeface="Corbel"/>
                <a:ea typeface="+mj-ea"/>
                <a:cs typeface="+mj-cs"/>
              </a:rPr>
              <a:t>Programm</a:t>
            </a:r>
            <a:r>
              <a:rPr lang="fr-FR" dirty="0" smtClean="0">
                <a:solidFill>
                  <a:srgbClr val="C00000"/>
                </a:solidFill>
                <a:latin typeface="Corbel"/>
              </a:rPr>
              <a:t>e de la journée</a:t>
            </a:r>
            <a:endParaRPr lang="fr-FR" sz="3400" b="0" i="0" dirty="0">
              <a:solidFill>
                <a:srgbClr val="C00000"/>
              </a:solidFill>
              <a:latin typeface="Corbel"/>
              <a:ea typeface="+mj-ea"/>
              <a:cs typeface="+mj-cs"/>
            </a:endParaRPr>
          </a:p>
        </p:txBody>
      </p:sp>
      <p:sp>
        <p:nvSpPr>
          <p:cNvPr id="3" name="Espace réservé de contenu 2"/>
          <p:cNvSpPr>
            <a:spLocks noGrp="1"/>
          </p:cNvSpPr>
          <p:nvPr>
            <p:ph idx="1"/>
          </p:nvPr>
        </p:nvSpPr>
        <p:spPr/>
        <p:txBody>
          <a:bodyPr>
            <a:normAutofit fontScale="92500" lnSpcReduction="20000"/>
          </a:bodyPr>
          <a:lstStyle/>
          <a:p>
            <a:pPr marL="210312" indent="-210312" algn="l" defTabSz="914400">
              <a:lnSpc>
                <a:spcPct val="90000"/>
              </a:lnSpc>
              <a:spcBef>
                <a:spcPts val="1100"/>
              </a:spcBef>
              <a:buClr>
                <a:srgbClr val="4D3E2F"/>
              </a:buClr>
              <a:buNone/>
            </a:pPr>
            <a:endParaRPr lang="fr-FR" sz="2200" b="0" i="0" dirty="0" smtClean="0">
              <a:solidFill>
                <a:srgbClr val="4D3E2F"/>
              </a:solidFill>
              <a:latin typeface="Corbel"/>
              <a:ea typeface="+mn-ea"/>
              <a:cs typeface="+mn-cs"/>
            </a:endParaRPr>
          </a:p>
          <a:p>
            <a:pPr marL="210312" indent="-210312" algn="l" defTabSz="914400">
              <a:lnSpc>
                <a:spcPct val="90000"/>
              </a:lnSpc>
              <a:spcBef>
                <a:spcPts val="1100"/>
              </a:spcBef>
              <a:buClr>
                <a:srgbClr val="4D3E2F"/>
              </a:buClr>
              <a:buFont typeface="Arial"/>
              <a:buChar char="•"/>
            </a:pPr>
            <a:r>
              <a:rPr lang="fr-FR" sz="2400" b="0" i="0" dirty="0" smtClean="0">
                <a:latin typeface="Corbel"/>
                <a:ea typeface="+mn-ea"/>
                <a:cs typeface="+mn-cs"/>
              </a:rPr>
              <a:t>15:30 Accueil au club nautique de Sèvres. </a:t>
            </a:r>
          </a:p>
          <a:p>
            <a:pPr marL="210312" indent="-210312" algn="l" defTabSz="914400">
              <a:lnSpc>
                <a:spcPct val="90000"/>
              </a:lnSpc>
              <a:spcBef>
                <a:spcPts val="1100"/>
              </a:spcBef>
              <a:buClr>
                <a:srgbClr val="4D3E2F"/>
              </a:buClr>
              <a:buNone/>
            </a:pPr>
            <a:r>
              <a:rPr lang="fr-FR" sz="2400" dirty="0" smtClean="0">
                <a:latin typeface="Corbel"/>
              </a:rPr>
              <a:t>	      </a:t>
            </a:r>
            <a:r>
              <a:rPr lang="fr-FR" sz="1800" dirty="0" smtClean="0">
                <a:latin typeface="Calibri" pitchFamily="34" charset="0"/>
              </a:rPr>
              <a:t>… </a:t>
            </a:r>
            <a:r>
              <a:rPr lang="fr-FR" sz="1800" dirty="0" smtClean="0">
                <a:ea typeface="BatangChe" pitchFamily="49" charset="-127"/>
              </a:rPr>
              <a:t>Un p’tit tour sur F15 pour les courageux </a:t>
            </a:r>
            <a:r>
              <a:rPr lang="fr-FR" sz="1800" dirty="0" smtClean="0">
                <a:ea typeface="BatangChe" pitchFamily="49" charset="-127"/>
                <a:sym typeface="Wingdings" pitchFamily="2" charset="2"/>
              </a:rPr>
              <a:t></a:t>
            </a:r>
            <a:endParaRPr lang="fr-FR" sz="1800" b="0" i="0" dirty="0" smtClean="0">
              <a:ea typeface="BatangChe" pitchFamily="49" charset="-127"/>
            </a:endParaRPr>
          </a:p>
          <a:p>
            <a:pPr marL="210312" indent="-210312" algn="l" defTabSz="914400">
              <a:lnSpc>
                <a:spcPct val="90000"/>
              </a:lnSpc>
              <a:spcBef>
                <a:spcPts val="1100"/>
              </a:spcBef>
              <a:buClr>
                <a:srgbClr val="4D3E2F"/>
              </a:buClr>
              <a:buFont typeface="Arial"/>
              <a:buChar char="•"/>
            </a:pPr>
            <a:r>
              <a:rPr lang="fr-FR" sz="2400" b="0" i="0" dirty="0" smtClean="0">
                <a:latin typeface="Corbel"/>
                <a:ea typeface="+mn-ea"/>
                <a:cs typeface="+mn-cs"/>
              </a:rPr>
              <a:t>18:00 Pot d’accueil</a:t>
            </a:r>
          </a:p>
          <a:p>
            <a:pPr lvl="0"/>
            <a:r>
              <a:rPr lang="fr-FR" sz="2400" dirty="0" smtClean="0">
                <a:latin typeface="Corbel"/>
              </a:rPr>
              <a:t>19:00 Assemblée générale :</a:t>
            </a:r>
          </a:p>
          <a:p>
            <a:pPr lvl="2">
              <a:buFont typeface="Wingdings" pitchFamily="2" charset="2"/>
              <a:buChar char="ü"/>
            </a:pPr>
            <a:r>
              <a:rPr lang="fr-FR" sz="1800" dirty="0" smtClean="0"/>
              <a:t>Rapport </a:t>
            </a:r>
            <a:r>
              <a:rPr lang="fr-FR" sz="1800" dirty="0"/>
              <a:t>moral du Président ;</a:t>
            </a:r>
          </a:p>
          <a:p>
            <a:pPr lvl="2">
              <a:buFont typeface="Wingdings" pitchFamily="2" charset="2"/>
              <a:buChar char="ü"/>
            </a:pPr>
            <a:r>
              <a:rPr lang="fr-FR" sz="1800" dirty="0"/>
              <a:t>Rapport financier du Trésorier </a:t>
            </a:r>
            <a:r>
              <a:rPr lang="fr-FR" sz="1800" dirty="0" smtClean="0"/>
              <a:t>;</a:t>
            </a:r>
          </a:p>
          <a:p>
            <a:pPr lvl="2">
              <a:buFont typeface="Wingdings" pitchFamily="2" charset="2"/>
              <a:buChar char="ü"/>
            </a:pPr>
            <a:r>
              <a:rPr lang="fr-FR" sz="1800" dirty="0" smtClean="0"/>
              <a:t>Election du nouveau bureau;</a:t>
            </a:r>
            <a:endParaRPr lang="fr-FR" sz="1800" dirty="0"/>
          </a:p>
          <a:p>
            <a:pPr lvl="2">
              <a:buFont typeface="Wingdings" pitchFamily="2" charset="2"/>
              <a:buChar char="ü"/>
            </a:pPr>
            <a:r>
              <a:rPr lang="fr-FR" sz="1800" dirty="0" smtClean="0"/>
              <a:t>Projets achats groupés;</a:t>
            </a:r>
            <a:endParaRPr lang="fr-FR" sz="1800" dirty="0"/>
          </a:p>
          <a:p>
            <a:pPr lvl="2">
              <a:buFont typeface="Wingdings" pitchFamily="2" charset="2"/>
              <a:buChar char="ü"/>
            </a:pPr>
            <a:r>
              <a:rPr lang="fr-FR" sz="1800" dirty="0"/>
              <a:t>Reconduction de notre donation à la </a:t>
            </a:r>
            <a:r>
              <a:rPr lang="fr-FR" sz="1800" dirty="0" smtClean="0"/>
              <a:t>SNSM;</a:t>
            </a:r>
            <a:endParaRPr lang="fr-FR" sz="1800" dirty="0"/>
          </a:p>
          <a:p>
            <a:pPr lvl="2">
              <a:buFont typeface="Wingdings" pitchFamily="2" charset="2"/>
              <a:buChar char="ü"/>
            </a:pPr>
            <a:r>
              <a:rPr lang="fr-FR" sz="1800" dirty="0"/>
              <a:t>Rassemblements </a:t>
            </a:r>
            <a:r>
              <a:rPr lang="fr-FR" sz="1800" dirty="0" smtClean="0"/>
              <a:t>2014 </a:t>
            </a:r>
            <a:r>
              <a:rPr lang="fr-FR" sz="1800" dirty="0"/>
              <a:t>+ </a:t>
            </a:r>
            <a:r>
              <a:rPr lang="fr-FR" sz="1800" dirty="0" smtClean="0"/>
              <a:t>date </a:t>
            </a:r>
            <a:r>
              <a:rPr lang="fr-FR" sz="1800" dirty="0"/>
              <a:t>et lieu de l’A.G. </a:t>
            </a:r>
            <a:r>
              <a:rPr lang="fr-FR" sz="1800" dirty="0" smtClean="0"/>
              <a:t>2014</a:t>
            </a:r>
            <a:r>
              <a:rPr lang="fr-FR" sz="1800" dirty="0"/>
              <a:t> ;</a:t>
            </a:r>
          </a:p>
          <a:p>
            <a:pPr lvl="2">
              <a:buFont typeface="Wingdings" pitchFamily="2" charset="2"/>
              <a:buChar char="ü"/>
            </a:pPr>
            <a:r>
              <a:rPr lang="fr-FR" sz="1800" dirty="0"/>
              <a:t>Questions </a:t>
            </a:r>
            <a:r>
              <a:rPr lang="fr-FR" sz="1800" dirty="0" smtClean="0"/>
              <a:t>diverses;</a:t>
            </a:r>
          </a:p>
          <a:p>
            <a:pPr lvl="2">
              <a:buFont typeface="Wingdings" pitchFamily="2" charset="2"/>
              <a:buChar char="ü"/>
            </a:pPr>
            <a:r>
              <a:rPr lang="fr-FR" sz="1800" dirty="0" smtClean="0"/>
              <a:t>Présentation du Club  Nautique de Sèvres         par Luc Pogonkine;</a:t>
            </a:r>
          </a:p>
          <a:p>
            <a:pPr lvl="2">
              <a:buFont typeface="Wingdings" pitchFamily="2" charset="2"/>
              <a:buChar char="ü"/>
            </a:pPr>
            <a:r>
              <a:rPr lang="fr-FR" sz="1800" dirty="0" smtClean="0"/>
              <a:t>Apéritif.</a:t>
            </a:r>
          </a:p>
          <a:p>
            <a:pPr lvl="2">
              <a:buFont typeface="Wingdings" pitchFamily="2" charset="2"/>
              <a:buChar char="ü"/>
            </a:pPr>
            <a:endParaRPr lang="fr-FR" sz="1800" dirty="0"/>
          </a:p>
          <a:p>
            <a:pPr marL="210312" indent="-210312" algn="l" defTabSz="914400">
              <a:lnSpc>
                <a:spcPct val="90000"/>
              </a:lnSpc>
              <a:spcBef>
                <a:spcPts val="1100"/>
              </a:spcBef>
              <a:buClr>
                <a:srgbClr val="4D3E2F"/>
              </a:buClr>
              <a:buFont typeface="Arial"/>
              <a:buChar char="•"/>
            </a:pPr>
            <a:r>
              <a:rPr lang="fr-FR" sz="2400" dirty="0" smtClean="0">
                <a:latin typeface="Corbel"/>
              </a:rPr>
              <a:t>20:00 – 23:00 dîner au restaurant « Les Marronniers » à Sèvres</a:t>
            </a:r>
            <a:endParaRPr lang="fr-FR" sz="2400" b="0" i="0" dirty="0">
              <a:latin typeface="Corbel"/>
              <a:ea typeface="+mn-ea"/>
              <a:cs typeface="+mn-cs"/>
            </a:endParaRPr>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2</a:t>
            </a:fld>
            <a:endParaRPr lang="en-US" sz="800" b="0" i="0" dirty="0">
              <a:solidFill>
                <a:srgbClr val="8BAA00">
                  <a:lumMod val="75000"/>
                </a:srgbClr>
              </a:solidFill>
              <a:latin typeface="Corbel"/>
              <a:ea typeface="+mn-ea"/>
              <a:cs typeface="+mn-cs"/>
            </a:endParaRPr>
          </a:p>
        </p:txBody>
      </p:sp>
      <p:sp>
        <p:nvSpPr>
          <p:cNvPr id="15"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6"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027" name="Picture 3" descr="C:\Users\Jean-François DUCLOS\Pictures\f15.jpg"/>
          <p:cNvPicPr>
            <a:picLocks noChangeAspect="1" noChangeArrowheads="1"/>
          </p:cNvPicPr>
          <p:nvPr/>
        </p:nvPicPr>
        <p:blipFill>
          <a:blip r:embed="rId3" cstate="print"/>
          <a:srcRect/>
          <a:stretch>
            <a:fillRect/>
          </a:stretch>
        </p:blipFill>
        <p:spPr bwMode="auto">
          <a:xfrm>
            <a:off x="8016086" y="1538890"/>
            <a:ext cx="2220990" cy="2965021"/>
          </a:xfrm>
          <a:prstGeom prst="rect">
            <a:avLst/>
          </a:prstGeom>
          <a:noFill/>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96302" y="4914897"/>
            <a:ext cx="319254" cy="319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8156028" y="1534510"/>
            <a:ext cx="882870" cy="369332"/>
          </a:xfrm>
          <a:prstGeom prst="rect">
            <a:avLst/>
          </a:prstGeom>
          <a:noFill/>
        </p:spPr>
        <p:txBody>
          <a:bodyPr wrap="square" rtlCol="0">
            <a:spAutoFit/>
          </a:bodyPr>
          <a:lstStyle/>
          <a:p>
            <a:r>
              <a:rPr lang="fr-FR" dirty="0" smtClean="0">
                <a:solidFill>
                  <a:schemeClr val="bg1"/>
                </a:solidFill>
              </a:rPr>
              <a:t>Le F15</a:t>
            </a:r>
            <a:endParaRPr lang="fr-FR" dirty="0">
              <a:solidFill>
                <a:schemeClr val="bg1"/>
              </a:solidFill>
            </a:endParaRPr>
          </a:p>
        </p:txBody>
      </p:sp>
    </p:spTree>
    <p:extLst>
      <p:ext uri="{BB962C8B-B14F-4D97-AF65-F5344CB8AC3E}">
        <p14:creationId xmlns="" xmlns:p14="http://schemas.microsoft.com/office/powerpoint/2010/main" val="1628715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600" decel="100000"/>
                                        <p:tgtEl>
                                          <p:spTgt spid="11"/>
                                        </p:tgtEl>
                                      </p:cBhvr>
                                    </p:animEffect>
                                    <p:anim calcmode="lin" valueType="num">
                                      <p:cBhvr>
                                        <p:cTn id="8" dur="1600" decel="100000" fill="hold"/>
                                        <p:tgtEl>
                                          <p:spTgt spid="11"/>
                                        </p:tgtEl>
                                        <p:attrNameLst>
                                          <p:attrName>style.rotation</p:attrName>
                                        </p:attrNameLst>
                                      </p:cBhvr>
                                      <p:tavLst>
                                        <p:tav tm="0">
                                          <p:val>
                                            <p:fltVal val="-90"/>
                                          </p:val>
                                        </p:tav>
                                        <p:tav tm="100000">
                                          <p:val>
                                            <p:fltVal val="0"/>
                                          </p:val>
                                        </p:tav>
                                      </p:tavLst>
                                    </p:anim>
                                    <p:anim calcmode="lin" valueType="num">
                                      <p:cBhvr>
                                        <p:cTn id="9" dur="1600" decel="100000" fill="hold"/>
                                        <p:tgtEl>
                                          <p:spTgt spid="11"/>
                                        </p:tgtEl>
                                        <p:attrNameLst>
                                          <p:attrName>ppt_x</p:attrName>
                                        </p:attrNameLst>
                                      </p:cBhvr>
                                      <p:tavLst>
                                        <p:tav tm="0">
                                          <p:val>
                                            <p:strVal val="#ppt_x+0.4"/>
                                          </p:val>
                                        </p:tav>
                                        <p:tav tm="100000">
                                          <p:val>
                                            <p:strVal val="#ppt_x-0.05"/>
                                          </p:val>
                                        </p:tav>
                                      </p:tavLst>
                                    </p:anim>
                                    <p:anim calcmode="lin" valueType="num">
                                      <p:cBhvr>
                                        <p:cTn id="10" dur="1600" decel="100000" fill="hold"/>
                                        <p:tgtEl>
                                          <p:spTgt spid="11"/>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ppt_x"/>
                                          </p:val>
                                        </p:tav>
                                        <p:tav tm="100000">
                                          <p:val>
                                            <p:strVal val="#ppt_x"/>
                                          </p:val>
                                        </p:tav>
                                      </p:tavLst>
                                    </p:anim>
                                    <p:anim calcmode="lin" valueType="num">
                                      <p:cBhvr additive="base">
                                        <p:cTn id="17" dur="500" fill="hold"/>
                                        <p:tgtEl>
                                          <p:spTgt spid="1027"/>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4"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to="" calcmode="lin" valueType="num">
                                      <p:cBhvr>
                                        <p:cTn id="21" dur="1" fill="hold"/>
                                        <p:tgtEl>
                                          <p:spTgt spid="10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2772" y="276087"/>
            <a:ext cx="9489203" cy="1183566"/>
          </a:xfrm>
        </p:spPr>
        <p:txBody>
          <a:bodyPr/>
          <a:lstStyle/>
          <a:p>
            <a:r>
              <a:rPr lang="en-US" dirty="0" smtClean="0"/>
              <a:t>La saga Kiss… </a:t>
            </a:r>
            <a:r>
              <a:rPr lang="en-US" dirty="0" err="1" smtClean="0"/>
              <a:t>Ou</a:t>
            </a:r>
            <a:r>
              <a:rPr lang="en-US" dirty="0" smtClean="0"/>
              <a:t> de </a:t>
            </a:r>
            <a:r>
              <a:rPr lang="en-US" dirty="0" err="1" smtClean="0"/>
              <a:t>Figg</a:t>
            </a:r>
            <a:r>
              <a:rPr lang="en-US" dirty="0" smtClean="0"/>
              <a:t> à Kiss</a:t>
            </a:r>
            <a:endParaRPr lang="en-US" dirty="0"/>
          </a:p>
        </p:txBody>
      </p:sp>
      <p:sp>
        <p:nvSpPr>
          <p:cNvPr id="4" name="Espace réservé de contenu 3"/>
          <p:cNvSpPr>
            <a:spLocks noGrp="1"/>
          </p:cNvSpPr>
          <p:nvPr>
            <p:ph sz="half" idx="2"/>
          </p:nvPr>
        </p:nvSpPr>
        <p:spPr/>
        <p:txBody>
          <a:bodyPr/>
          <a:lstStyle/>
          <a:p>
            <a:pPr>
              <a:buNone/>
            </a:pPr>
            <a:endParaRPr lang="en-US" dirty="0" smtClean="0"/>
          </a:p>
          <a:p>
            <a:pPr marL="0" indent="0">
              <a:buNone/>
            </a:pPr>
            <a:endParaRPr lang="en-US" dirty="0"/>
          </a:p>
        </p:txBody>
      </p:sp>
      <p:sp>
        <p:nvSpPr>
          <p:cNvPr id="5" name="Espace réservé du texte 4"/>
          <p:cNvSpPr>
            <a:spLocks noGrp="1"/>
          </p:cNvSpPr>
          <p:nvPr>
            <p:ph type="body" sz="quarter" idx="3"/>
          </p:nvPr>
        </p:nvSpPr>
        <p:spPr>
          <a:xfrm>
            <a:off x="6432332" y="5339254"/>
            <a:ext cx="4349968" cy="483477"/>
          </a:xfrm>
        </p:spPr>
        <p:txBody>
          <a:bodyPr>
            <a:normAutofit/>
          </a:bodyPr>
          <a:lstStyle/>
          <a:p>
            <a:r>
              <a:rPr lang="en-US" sz="2000" dirty="0" smtClean="0"/>
              <a:t>A </a:t>
            </a:r>
            <a:r>
              <a:rPr lang="en-US" sz="2000" dirty="0" err="1" smtClean="0"/>
              <a:t>suivre</a:t>
            </a:r>
            <a:r>
              <a:rPr lang="en-US" sz="2000" dirty="0" smtClean="0"/>
              <a:t> </a:t>
            </a:r>
            <a:r>
              <a:rPr lang="en-US" sz="2000" dirty="0" err="1" smtClean="0"/>
              <a:t>sur</a:t>
            </a:r>
            <a:r>
              <a:rPr lang="en-US" sz="2000" dirty="0" smtClean="0"/>
              <a:t>:</a:t>
            </a:r>
            <a:endParaRPr lang="en-US" sz="2000" dirty="0"/>
          </a:p>
        </p:txBody>
      </p:sp>
      <p:pic>
        <p:nvPicPr>
          <p:cNvPr id="13" name="Espace réservé du contenu 12" descr="kiss_Bear_First30.jpg"/>
          <p:cNvPicPr>
            <a:picLocks noGrp="1" noChangeAspect="1"/>
          </p:cNvPicPr>
          <p:nvPr>
            <p:ph sz="quarter" idx="4"/>
          </p:nvPr>
        </p:nvPicPr>
        <p:blipFill>
          <a:blip r:embed="rId2" cstate="print"/>
          <a:stretch>
            <a:fillRect/>
          </a:stretch>
        </p:blipFill>
        <p:spPr>
          <a:xfrm>
            <a:off x="1387474" y="1721972"/>
            <a:ext cx="4918732" cy="3689049"/>
          </a:xfrm>
        </p:spPr>
      </p:pic>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20</a:t>
            </a:fld>
            <a:endParaRPr lang="en-US" sz="800" b="0" i="0">
              <a:solidFill>
                <a:srgbClr val="8BAA00">
                  <a:lumMod val="75000"/>
                </a:srgbClr>
              </a:solidFill>
              <a:latin typeface="Corbel"/>
              <a:ea typeface="+mn-ea"/>
              <a:cs typeface="+mn-cs"/>
            </a:endParaRPr>
          </a:p>
        </p:txBody>
      </p:sp>
      <p:sp>
        <p:nvSpPr>
          <p:cNvPr id="10"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1"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14" name="Rectangle 13"/>
          <p:cNvSpPr/>
          <p:nvPr/>
        </p:nvSpPr>
        <p:spPr>
          <a:xfrm>
            <a:off x="0" y="5791200"/>
            <a:ext cx="12192000" cy="590931"/>
          </a:xfrm>
          <a:prstGeom prst="rect">
            <a:avLst/>
          </a:prstGeom>
        </p:spPr>
        <p:txBody>
          <a:bodyPr wrap="square">
            <a:spAutoFit/>
          </a:bodyPr>
          <a:lstStyle/>
          <a:p>
            <a:pPr lvl="0" algn="ctr">
              <a:lnSpc>
                <a:spcPct val="90000"/>
              </a:lnSpc>
            </a:pPr>
            <a:r>
              <a:rPr lang="fr-FR" sz="3600" dirty="0" smtClean="0"/>
              <a:t>http://first-kiss.eu   </a:t>
            </a:r>
            <a:r>
              <a:rPr lang="fr-FR" sz="3000" dirty="0" smtClean="0"/>
              <a:t>ou</a:t>
            </a:r>
            <a:r>
              <a:rPr lang="fr-FR" sz="3600" dirty="0" smtClean="0"/>
              <a:t> </a:t>
            </a:r>
            <a:r>
              <a:rPr lang="fr-FR" sz="3000" dirty="0" smtClean="0"/>
              <a:t>sur</a:t>
            </a:r>
            <a:r>
              <a:rPr lang="fr-FR" sz="3600" dirty="0" smtClean="0"/>
              <a:t>   http://first30.fr</a:t>
            </a:r>
            <a:endParaRPr lang="en-US" sz="3600" dirty="0"/>
          </a:p>
        </p:txBody>
      </p:sp>
      <p:pic>
        <p:nvPicPr>
          <p:cNvPr id="15" name="Image 14" descr="kiss.jpg"/>
          <p:cNvPicPr>
            <a:picLocks noChangeAspect="1"/>
          </p:cNvPicPr>
          <p:nvPr/>
        </p:nvPicPr>
        <p:blipFill>
          <a:blip r:embed="rId3" cstate="print"/>
          <a:stretch>
            <a:fillRect/>
          </a:stretch>
        </p:blipFill>
        <p:spPr>
          <a:xfrm>
            <a:off x="7345090" y="2039007"/>
            <a:ext cx="3509275" cy="3238172"/>
          </a:xfrm>
          <a:prstGeom prst="rect">
            <a:avLst/>
          </a:prstGeom>
        </p:spPr>
      </p:pic>
      <p:pic>
        <p:nvPicPr>
          <p:cNvPr id="16" name="Image 15" descr="1267.jpg"/>
          <p:cNvPicPr>
            <a:picLocks noChangeAspect="1"/>
          </p:cNvPicPr>
          <p:nvPr/>
        </p:nvPicPr>
        <p:blipFill>
          <a:blip r:embed="rId4" cstate="print"/>
          <a:stretch>
            <a:fillRect/>
          </a:stretch>
        </p:blipFill>
        <p:spPr>
          <a:xfrm rot="791118">
            <a:off x="7402055" y="590018"/>
            <a:ext cx="1143000" cy="1076325"/>
          </a:xfrm>
          <a:prstGeom prst="rect">
            <a:avLst/>
          </a:prstGeom>
        </p:spPr>
      </p:pic>
      <p:sp>
        <p:nvSpPr>
          <p:cNvPr id="12" name="ZoneTexte 11"/>
          <p:cNvSpPr txBox="1"/>
          <p:nvPr/>
        </p:nvSpPr>
        <p:spPr>
          <a:xfrm>
            <a:off x="4487917" y="2785240"/>
            <a:ext cx="1849821" cy="369332"/>
          </a:xfrm>
          <a:prstGeom prst="rect">
            <a:avLst/>
          </a:prstGeom>
          <a:noFill/>
        </p:spPr>
        <p:txBody>
          <a:bodyPr wrap="square" rtlCol="0">
            <a:spAutoFit/>
          </a:bodyPr>
          <a:lstStyle/>
          <a:p>
            <a:r>
              <a:rPr lang="fr-FR" dirty="0" smtClean="0"/>
              <a:t>Yann et Valérie</a:t>
            </a:r>
            <a:endParaRPr lang="fr-FR" dirty="0"/>
          </a:p>
        </p:txBody>
      </p:sp>
    </p:spTree>
    <p:extLst>
      <p:ext uri="{BB962C8B-B14F-4D97-AF65-F5344CB8AC3E}">
        <p14:creationId xmlns="" xmlns:p14="http://schemas.microsoft.com/office/powerpoint/2010/main" val="883541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ppt_x"/>
                                          </p:val>
                                        </p:tav>
                                        <p:tav tm="100000">
                                          <p:val>
                                            <p:strVal val="#ppt_x"/>
                                          </p:val>
                                        </p:tav>
                                      </p:tavLst>
                                    </p:anim>
                                    <p:anim calcmode="lin" valueType="num">
                                      <p:cBhvr additive="base">
                                        <p:cTn id="13" dur="2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0" fill="hold"/>
                                        <p:tgtEl>
                                          <p:spTgt spid="15"/>
                                        </p:tgtEl>
                                        <p:attrNameLst>
                                          <p:attrName>ppt_x</p:attrName>
                                        </p:attrNameLst>
                                      </p:cBhvr>
                                      <p:tavLst>
                                        <p:tav tm="0">
                                          <p:val>
                                            <p:strVal val="1+#ppt_w/2"/>
                                          </p:val>
                                        </p:tav>
                                        <p:tav tm="100000">
                                          <p:val>
                                            <p:strVal val="#ppt_x"/>
                                          </p:val>
                                        </p:tav>
                                      </p:tavLst>
                                    </p:anim>
                                    <p:anim calcmode="lin" valueType="num">
                                      <p:cBhvr additive="base">
                                        <p:cTn id="18" dur="20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4"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214" y="276087"/>
            <a:ext cx="10056761" cy="1183566"/>
          </a:xfrm>
        </p:spPr>
        <p:txBody>
          <a:bodyPr/>
          <a:lstStyle/>
          <a:p>
            <a:r>
              <a:rPr lang="en-US" dirty="0" smtClean="0"/>
              <a:t>Le voyage de </a:t>
            </a:r>
            <a:r>
              <a:rPr lang="en-US" dirty="0" err="1" smtClean="0"/>
              <a:t>Nunky</a:t>
            </a:r>
            <a:r>
              <a:rPr lang="en-US" dirty="0" smtClean="0"/>
              <a:t> </a:t>
            </a:r>
            <a:r>
              <a:rPr lang="en-US" dirty="0" err="1" smtClean="0"/>
              <a:t>notre</a:t>
            </a:r>
            <a:r>
              <a:rPr lang="en-US" dirty="0" smtClean="0"/>
              <a:t> </a:t>
            </a:r>
            <a:r>
              <a:rPr lang="en-US" dirty="0" err="1" smtClean="0"/>
              <a:t>cuirassé</a:t>
            </a:r>
            <a:r>
              <a:rPr lang="en-US" dirty="0" smtClean="0"/>
              <a:t> </a:t>
            </a:r>
            <a:endParaRPr lang="en-US" dirty="0"/>
          </a:p>
        </p:txBody>
      </p:sp>
      <p:sp>
        <p:nvSpPr>
          <p:cNvPr id="4" name="Espace réservé de contenu 3"/>
          <p:cNvSpPr>
            <a:spLocks noGrp="1"/>
          </p:cNvSpPr>
          <p:nvPr>
            <p:ph sz="half" idx="2"/>
          </p:nvPr>
        </p:nvSpPr>
        <p:spPr/>
        <p:txBody>
          <a:bodyPr/>
          <a:lstStyle/>
          <a:p>
            <a:pPr>
              <a:buNone/>
            </a:pPr>
            <a:endParaRPr lang="en-US" dirty="0" smtClean="0"/>
          </a:p>
          <a:p>
            <a:pPr marL="0" indent="0">
              <a:buNone/>
            </a:pPr>
            <a:endParaRPr lang="en-US" dirty="0"/>
          </a:p>
        </p:txBody>
      </p:sp>
      <p:sp>
        <p:nvSpPr>
          <p:cNvPr id="5" name="Espace réservé du texte 4"/>
          <p:cNvSpPr>
            <a:spLocks noGrp="1"/>
          </p:cNvSpPr>
          <p:nvPr>
            <p:ph type="body" sz="quarter" idx="3"/>
          </p:nvPr>
        </p:nvSpPr>
        <p:spPr>
          <a:xfrm>
            <a:off x="6432332" y="4908330"/>
            <a:ext cx="4349968" cy="620111"/>
          </a:xfrm>
        </p:spPr>
        <p:txBody>
          <a:bodyPr>
            <a:normAutofit/>
          </a:bodyPr>
          <a:lstStyle/>
          <a:p>
            <a:r>
              <a:rPr lang="en-US" b="0" dirty="0" smtClean="0"/>
              <a:t>              </a:t>
            </a:r>
            <a:r>
              <a:rPr lang="en-US" sz="2000" b="0" dirty="0" smtClean="0"/>
              <a:t>A </a:t>
            </a:r>
            <a:r>
              <a:rPr lang="en-US" sz="2000" b="0" dirty="0" err="1" smtClean="0"/>
              <a:t>suivre</a:t>
            </a:r>
            <a:r>
              <a:rPr lang="en-US" sz="2000" b="0" dirty="0" smtClean="0"/>
              <a:t> </a:t>
            </a:r>
            <a:r>
              <a:rPr lang="en-US" sz="2000" b="0" dirty="0" err="1" smtClean="0"/>
              <a:t>sur</a:t>
            </a:r>
            <a:r>
              <a:rPr lang="en-US" sz="2000" b="0" dirty="0" smtClean="0"/>
              <a:t>:</a:t>
            </a:r>
            <a:endParaRPr lang="en-US" sz="2000" b="0"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21</a:t>
            </a:fld>
            <a:endParaRPr lang="en-US" sz="800" b="0" i="0">
              <a:solidFill>
                <a:srgbClr val="8BAA00">
                  <a:lumMod val="75000"/>
                </a:srgbClr>
              </a:solidFill>
              <a:latin typeface="Corbel"/>
              <a:ea typeface="+mn-ea"/>
              <a:cs typeface="+mn-cs"/>
            </a:endParaRPr>
          </a:p>
        </p:txBody>
      </p:sp>
      <p:sp>
        <p:nvSpPr>
          <p:cNvPr id="10"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1"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026" name="Picture 2" descr="IMG 2706"/>
          <p:cNvPicPr>
            <a:picLocks noChangeAspect="1" noChangeArrowheads="1"/>
          </p:cNvPicPr>
          <p:nvPr/>
        </p:nvPicPr>
        <p:blipFill>
          <a:blip r:embed="rId2" cstate="print"/>
          <a:srcRect/>
          <a:stretch>
            <a:fillRect/>
          </a:stretch>
        </p:blipFill>
        <p:spPr bwMode="auto">
          <a:xfrm>
            <a:off x="857418" y="1454044"/>
            <a:ext cx="5715000" cy="4286250"/>
          </a:xfrm>
          <a:prstGeom prst="rect">
            <a:avLst/>
          </a:prstGeom>
          <a:noFill/>
        </p:spPr>
      </p:pic>
      <p:sp>
        <p:nvSpPr>
          <p:cNvPr id="16" name="Rectangle 15"/>
          <p:cNvSpPr/>
          <p:nvPr/>
        </p:nvSpPr>
        <p:spPr>
          <a:xfrm rot="21383337">
            <a:off x="2847247" y="5719057"/>
            <a:ext cx="9239721" cy="369332"/>
          </a:xfrm>
          <a:prstGeom prst="rect">
            <a:avLst/>
          </a:prstGeom>
        </p:spPr>
        <p:txBody>
          <a:bodyPr wrap="square">
            <a:spAutoFit/>
          </a:bodyPr>
          <a:lstStyle/>
          <a:p>
            <a:r>
              <a:rPr lang="fr-FR" dirty="0" smtClean="0"/>
              <a:t>http://association-first30.org/Les-First30-en-voyage/First-30-en-voyage/Les-First30-en-voyage/</a:t>
            </a:r>
            <a:endParaRPr lang="fr-FR" dirty="0"/>
          </a:p>
        </p:txBody>
      </p:sp>
      <p:pic>
        <p:nvPicPr>
          <p:cNvPr id="17" name="Image 16" descr="nunky.jpg"/>
          <p:cNvPicPr>
            <a:picLocks noChangeAspect="1"/>
          </p:cNvPicPr>
          <p:nvPr/>
        </p:nvPicPr>
        <p:blipFill>
          <a:blip r:embed="rId3" cstate="print"/>
          <a:stretch>
            <a:fillRect/>
          </a:stretch>
        </p:blipFill>
        <p:spPr>
          <a:xfrm rot="1817647">
            <a:off x="7096628" y="1518520"/>
            <a:ext cx="4498246" cy="3001765"/>
          </a:xfrm>
          <a:prstGeom prst="rect">
            <a:avLst/>
          </a:prstGeom>
        </p:spPr>
      </p:pic>
      <p:sp>
        <p:nvSpPr>
          <p:cNvPr id="12" name="ZoneTexte 11"/>
          <p:cNvSpPr txBox="1"/>
          <p:nvPr/>
        </p:nvSpPr>
        <p:spPr>
          <a:xfrm>
            <a:off x="3205655" y="2480441"/>
            <a:ext cx="882868" cy="369332"/>
          </a:xfrm>
          <a:prstGeom prst="rect">
            <a:avLst/>
          </a:prstGeom>
          <a:noFill/>
        </p:spPr>
        <p:txBody>
          <a:bodyPr wrap="square" rtlCol="0">
            <a:spAutoFit/>
          </a:bodyPr>
          <a:lstStyle/>
          <a:p>
            <a:r>
              <a:rPr lang="fr-FR" dirty="0" smtClean="0"/>
              <a:t>Gérard </a:t>
            </a:r>
            <a:endParaRPr lang="fr-FR" dirty="0"/>
          </a:p>
        </p:txBody>
      </p:sp>
    </p:spTree>
    <p:extLst>
      <p:ext uri="{BB962C8B-B14F-4D97-AF65-F5344CB8AC3E}">
        <p14:creationId xmlns="" xmlns:p14="http://schemas.microsoft.com/office/powerpoint/2010/main" val="883541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560" y="336331"/>
            <a:ext cx="9932274" cy="777766"/>
          </a:xfrm>
        </p:spPr>
        <p:txBody>
          <a:bodyPr/>
          <a:lstStyle/>
          <a:p>
            <a:pPr algn="just"/>
            <a:r>
              <a:rPr lang="en-US" dirty="0" smtClean="0"/>
              <a:t>Un </a:t>
            </a:r>
            <a:r>
              <a:rPr lang="en-US" dirty="0" err="1" smtClean="0"/>
              <a:t>énorme</a:t>
            </a:r>
            <a:r>
              <a:rPr lang="en-US" dirty="0" smtClean="0"/>
              <a:t> bravo à Ty Punch  </a:t>
            </a:r>
            <a:r>
              <a:rPr lang="en-US" dirty="0" smtClean="0">
                <a:sym typeface="Wingdings" pitchFamily="2" charset="2"/>
              </a:rPr>
              <a:t>.</a:t>
            </a:r>
            <a:endParaRPr lang="en-US" dirty="0"/>
          </a:p>
        </p:txBody>
      </p:sp>
      <p:sp>
        <p:nvSpPr>
          <p:cNvPr id="5" name="Espace réservé du numéro de diapositive 4"/>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22</a:t>
            </a:fld>
            <a:endParaRPr lang="en-US" sz="800" b="0" i="0">
              <a:solidFill>
                <a:srgbClr val="8BAA00">
                  <a:lumMod val="75000"/>
                </a:srgbClr>
              </a:solidFill>
              <a:latin typeface="Corbel"/>
              <a:ea typeface="+mn-ea"/>
              <a:cs typeface="+mn-cs"/>
            </a:endParaRPr>
          </a:p>
        </p:txBody>
      </p:sp>
      <p:sp>
        <p:nvSpPr>
          <p:cNvPr id="6"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7"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553" t="11722" r="11248"/>
          <a:stretch/>
        </p:blipFill>
        <p:spPr bwMode="auto">
          <a:xfrm>
            <a:off x="730140" y="1587151"/>
            <a:ext cx="4966465" cy="4111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5675586"/>
            <a:ext cx="12192000" cy="923330"/>
          </a:xfrm>
          <a:prstGeom prst="rect">
            <a:avLst/>
          </a:prstGeom>
        </p:spPr>
        <p:txBody>
          <a:bodyPr wrap="square">
            <a:spAutoFit/>
          </a:bodyPr>
          <a:lstStyle/>
          <a:p>
            <a:pPr lvl="0" algn="ctr"/>
            <a:r>
              <a:rPr lang="fr-FR" sz="5400" b="1" dirty="0" smtClean="0">
                <a:ln w="19050">
                  <a:solidFill>
                    <a:srgbClr val="666666">
                      <a:tint val="1000"/>
                    </a:srgbClr>
                  </a:solidFill>
                  <a:prstDash val="solid"/>
                </a:ln>
                <a:solidFill>
                  <a:srgbClr val="9C007F"/>
                </a:solidFill>
                <a:effectLst>
                  <a:outerShdw blurRad="50000" dist="50800" dir="7500000" algn="tl">
                    <a:srgbClr val="000000">
                      <a:shade val="5000"/>
                      <a:alpha val="35000"/>
                    </a:srgbClr>
                  </a:outerShdw>
                </a:effectLst>
              </a:rPr>
              <a:t>http://aufildesmilles.free.fr/</a:t>
            </a:r>
            <a:endParaRPr lang="fr-FR" sz="5400" b="1" dirty="0">
              <a:ln w="19050">
                <a:solidFill>
                  <a:srgbClr val="666666">
                    <a:tint val="1000"/>
                  </a:srgbClr>
                </a:solidFill>
                <a:prstDash val="solid"/>
              </a:ln>
              <a:solidFill>
                <a:srgbClr val="9C007F"/>
              </a:solidFill>
              <a:effectLst>
                <a:outerShdw blurRad="50000" dist="50800" dir="7500000" algn="tl">
                  <a:srgbClr val="000000">
                    <a:shade val="5000"/>
                    <a:alpha val="35000"/>
                  </a:srgbClr>
                </a:outerShdw>
              </a:effectLst>
            </a:endParaRPr>
          </a:p>
        </p:txBody>
      </p:sp>
      <p:pic>
        <p:nvPicPr>
          <p:cNvPr id="12" name="Image 11" descr="vetv513.jpg"/>
          <p:cNvPicPr>
            <a:picLocks noChangeAspect="1"/>
          </p:cNvPicPr>
          <p:nvPr/>
        </p:nvPicPr>
        <p:blipFill>
          <a:blip r:embed="rId3" cstate="print"/>
          <a:stretch>
            <a:fillRect/>
          </a:stretch>
        </p:blipFill>
        <p:spPr>
          <a:xfrm>
            <a:off x="2822031" y="2778146"/>
            <a:ext cx="2743200" cy="2331720"/>
          </a:xfrm>
          <a:prstGeom prst="rect">
            <a:avLst/>
          </a:prstGeom>
        </p:spPr>
      </p:pic>
      <p:pic>
        <p:nvPicPr>
          <p:cNvPr id="13" name="Image 12" descr="index_retour.jpg"/>
          <p:cNvPicPr>
            <a:picLocks noChangeAspect="1"/>
          </p:cNvPicPr>
          <p:nvPr/>
        </p:nvPicPr>
        <p:blipFill>
          <a:blip r:embed="rId4" cstate="print"/>
          <a:stretch>
            <a:fillRect/>
          </a:stretch>
        </p:blipFill>
        <p:spPr>
          <a:xfrm>
            <a:off x="6098629" y="1540398"/>
            <a:ext cx="5473262" cy="4108913"/>
          </a:xfrm>
          <a:prstGeom prst="rect">
            <a:avLst/>
          </a:prstGeom>
        </p:spPr>
      </p:pic>
      <p:sp>
        <p:nvSpPr>
          <p:cNvPr id="14" name="ZoneTexte 13"/>
          <p:cNvSpPr txBox="1"/>
          <p:nvPr/>
        </p:nvSpPr>
        <p:spPr>
          <a:xfrm>
            <a:off x="9637986" y="2301766"/>
            <a:ext cx="1446486" cy="369332"/>
          </a:xfrm>
          <a:prstGeom prst="rect">
            <a:avLst/>
          </a:prstGeom>
          <a:noFill/>
        </p:spPr>
        <p:txBody>
          <a:bodyPr wrap="none" rtlCol="0">
            <a:spAutoFit/>
          </a:bodyPr>
          <a:lstStyle/>
          <a:p>
            <a:r>
              <a:rPr lang="fr-FR" dirty="0" smtClean="0"/>
              <a:t>13 juillet 2013</a:t>
            </a:r>
            <a:endParaRPr lang="fr-FR" dirty="0"/>
          </a:p>
        </p:txBody>
      </p:sp>
      <p:sp>
        <p:nvSpPr>
          <p:cNvPr id="15" name="ZoneTexte 14"/>
          <p:cNvSpPr txBox="1"/>
          <p:nvPr/>
        </p:nvSpPr>
        <p:spPr>
          <a:xfrm>
            <a:off x="6873766" y="5234152"/>
            <a:ext cx="1711302" cy="369332"/>
          </a:xfrm>
          <a:prstGeom prst="rect">
            <a:avLst/>
          </a:prstGeom>
          <a:noFill/>
        </p:spPr>
        <p:txBody>
          <a:bodyPr wrap="none" rtlCol="0">
            <a:spAutoFit/>
          </a:bodyPr>
          <a:lstStyle/>
          <a:p>
            <a:r>
              <a:rPr lang="fr-FR" dirty="0" smtClean="0"/>
              <a:t>Claire et Gaëtan</a:t>
            </a:r>
            <a:endParaRPr lang="fr-FR" dirty="0"/>
          </a:p>
        </p:txBody>
      </p:sp>
    </p:spTree>
    <p:extLst>
      <p:ext uri="{BB962C8B-B14F-4D97-AF65-F5344CB8AC3E}">
        <p14:creationId xmlns="" xmlns:p14="http://schemas.microsoft.com/office/powerpoint/2010/main" val="521847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5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ppt_x"/>
                                          </p:val>
                                        </p:tav>
                                        <p:tav tm="100000">
                                          <p:val>
                                            <p:strVal val="#ppt_x"/>
                                          </p:val>
                                        </p:tav>
                                      </p:tavLst>
                                    </p:anim>
                                    <p:anim calcmode="lin" valueType="num">
                                      <p:cBhvr additive="base">
                                        <p:cTn id="18" dur="20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4"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24" y="777767"/>
            <a:ext cx="11834648" cy="956440"/>
          </a:xfrm>
        </p:spPr>
        <p:txBody>
          <a:bodyPr>
            <a:normAutofit/>
          </a:bodyPr>
          <a:lstStyle/>
          <a:p>
            <a:pPr algn="ctr"/>
            <a:r>
              <a:rPr lang="en-US" dirty="0" smtClean="0"/>
              <a:t>Un grand merci à </a:t>
            </a:r>
            <a:r>
              <a:rPr lang="en-US" dirty="0" err="1" smtClean="0"/>
              <a:t>tous</a:t>
            </a:r>
            <a:r>
              <a:rPr lang="en-US" dirty="0" smtClean="0"/>
              <a:t> pour </a:t>
            </a:r>
            <a:r>
              <a:rPr lang="en-US" dirty="0" err="1" smtClean="0"/>
              <a:t>votre</a:t>
            </a:r>
            <a:r>
              <a:rPr lang="en-US" dirty="0" smtClean="0"/>
              <a:t> </a:t>
            </a:r>
            <a:r>
              <a:rPr lang="en-US" dirty="0" err="1" smtClean="0"/>
              <a:t>présence</a:t>
            </a:r>
            <a:r>
              <a:rPr lang="en-US" dirty="0" smtClean="0"/>
              <a:t> et </a:t>
            </a:r>
            <a:r>
              <a:rPr lang="en-US" dirty="0" err="1" smtClean="0"/>
              <a:t>votre</a:t>
            </a:r>
            <a:r>
              <a:rPr lang="en-US" dirty="0" smtClean="0"/>
              <a:t> attention.</a:t>
            </a:r>
            <a:endParaRPr lang="en-US" dirty="0"/>
          </a:p>
        </p:txBody>
      </p:sp>
      <p:sp>
        <p:nvSpPr>
          <p:cNvPr id="5" name="Espace réservé du numéro de diapositive 4"/>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23</a:t>
            </a:fld>
            <a:endParaRPr lang="en-US" sz="800" b="0" i="0">
              <a:solidFill>
                <a:srgbClr val="8BAA00">
                  <a:lumMod val="75000"/>
                </a:srgbClr>
              </a:solidFill>
              <a:latin typeface="Corbel"/>
              <a:ea typeface="+mn-ea"/>
              <a:cs typeface="+mn-cs"/>
            </a:endParaRPr>
          </a:p>
        </p:txBody>
      </p:sp>
      <p:sp>
        <p:nvSpPr>
          <p:cNvPr id="6"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7"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16" name="ZoneTexte 15"/>
          <p:cNvSpPr txBox="1"/>
          <p:nvPr/>
        </p:nvSpPr>
        <p:spPr>
          <a:xfrm>
            <a:off x="641131" y="2081048"/>
            <a:ext cx="10689021" cy="4524315"/>
          </a:xfrm>
          <a:prstGeom prst="rect">
            <a:avLst/>
          </a:prstGeom>
          <a:noFill/>
        </p:spPr>
        <p:txBody>
          <a:bodyPr wrap="square" rtlCol="0">
            <a:spAutoFit/>
          </a:bodyPr>
          <a:lstStyle/>
          <a:p>
            <a:pPr algn="ctr"/>
            <a:r>
              <a:rPr lang="fr-FR" sz="3200" dirty="0" smtClean="0"/>
              <a:t>Et maintenant passons aux choses sérieuses </a:t>
            </a:r>
            <a:r>
              <a:rPr lang="fr-FR" sz="3200" dirty="0" smtClean="0">
                <a:sym typeface="Wingdings" pitchFamily="2" charset="2"/>
              </a:rPr>
              <a:t></a:t>
            </a:r>
          </a:p>
          <a:p>
            <a:pPr algn="ctr"/>
            <a:r>
              <a:rPr lang="fr-FR" sz="3200" dirty="0" smtClean="0">
                <a:sym typeface="Wingdings" pitchFamily="2" charset="2"/>
              </a:rPr>
              <a:t>Après l’apéritif nous dînerons au restaurant:</a:t>
            </a:r>
          </a:p>
          <a:p>
            <a:pPr algn="ctr"/>
            <a:endParaRPr lang="fr-FR" sz="3200" dirty="0" smtClean="0">
              <a:sym typeface="Wingdings" pitchFamily="2" charset="2"/>
            </a:endParaRPr>
          </a:p>
          <a:p>
            <a:r>
              <a:rPr lang="fr-FR" sz="3200" dirty="0" smtClean="0"/>
              <a:t>	      	Les Marronniers</a:t>
            </a:r>
          </a:p>
          <a:p>
            <a:r>
              <a:rPr lang="fr-FR" sz="3200" dirty="0" smtClean="0"/>
              <a:t>	      	3 Grande Rue 92310 Sèvres</a:t>
            </a:r>
          </a:p>
          <a:p>
            <a:endParaRPr lang="fr-FR" sz="3200" dirty="0" smtClean="0"/>
          </a:p>
          <a:p>
            <a:r>
              <a:rPr lang="fr-FR" sz="3200" dirty="0" smtClean="0"/>
              <a:t>                 	A 5 minutes à pied.</a:t>
            </a:r>
          </a:p>
          <a:p>
            <a:endParaRPr lang="fr-FR" sz="3200" dirty="0" smtClean="0"/>
          </a:p>
          <a:p>
            <a:pPr algn="ctr"/>
            <a:endParaRPr lang="fr-FR" sz="3200" dirty="0"/>
          </a:p>
        </p:txBody>
      </p:sp>
      <p:pic>
        <p:nvPicPr>
          <p:cNvPr id="17" name="Image 16" descr="marronniers.jpg"/>
          <p:cNvPicPr>
            <a:picLocks noChangeAspect="1"/>
          </p:cNvPicPr>
          <p:nvPr/>
        </p:nvPicPr>
        <p:blipFill>
          <a:blip r:embed="rId2" cstate="print"/>
          <a:stretch>
            <a:fillRect/>
          </a:stretch>
        </p:blipFill>
        <p:spPr>
          <a:xfrm>
            <a:off x="7324397" y="3208611"/>
            <a:ext cx="3429000" cy="3257550"/>
          </a:xfrm>
          <a:prstGeom prst="rect">
            <a:avLst/>
          </a:prstGeom>
        </p:spPr>
      </p:pic>
      <p:sp>
        <p:nvSpPr>
          <p:cNvPr id="20" name="Flèche droite 19"/>
          <p:cNvSpPr/>
          <p:nvPr/>
        </p:nvSpPr>
        <p:spPr>
          <a:xfrm rot="1561395">
            <a:off x="8590463" y="3410805"/>
            <a:ext cx="627077" cy="28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ICI</a:t>
            </a:r>
            <a:endParaRPr lang="fr-FR" dirty="0"/>
          </a:p>
        </p:txBody>
      </p:sp>
      <p:sp>
        <p:nvSpPr>
          <p:cNvPr id="21" name="Flèche vers le bas 20"/>
          <p:cNvSpPr/>
          <p:nvPr/>
        </p:nvSpPr>
        <p:spPr>
          <a:xfrm>
            <a:off x="8650014" y="5423338"/>
            <a:ext cx="294290" cy="631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a:t>
            </a:r>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8458" y="4602876"/>
            <a:ext cx="1524000" cy="1524000"/>
          </a:xfrm>
          <a:prstGeom prst="rect">
            <a:avLst/>
          </a:prstGeom>
        </p:spPr>
      </p:pic>
    </p:spTree>
    <p:extLst>
      <p:ext uri="{BB962C8B-B14F-4D97-AF65-F5344CB8AC3E}">
        <p14:creationId xmlns="" xmlns:p14="http://schemas.microsoft.com/office/powerpoint/2010/main" val="521847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10"/>
                                        </p:tgtEl>
                                        <p:attrNameLst>
                                          <p:attrName>ppt_w</p:attrName>
                                        </p:attrNameLst>
                                      </p:cBhvr>
                                      <p:tavLst>
                                        <p:tav tm="0">
                                          <p:val>
                                            <p:strVal val="#ppt_w*.05"/>
                                          </p:val>
                                        </p:tav>
                                        <p:tav tm="100000">
                                          <p:val>
                                            <p:strVal val="#ppt_w"/>
                                          </p:val>
                                        </p:tav>
                                      </p:tavLst>
                                    </p:anim>
                                    <p:anim calcmode="lin" valueType="num">
                                      <p:cBhvr>
                                        <p:cTn id="10" dur="3000" fill="hold"/>
                                        <p:tgtEl>
                                          <p:spTgt spid="10"/>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10"/>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10"/>
                                        </p:tgtEl>
                                      </p:cBhvr>
                                    </p:animEffect>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bg/>
                                          </p:spTgt>
                                        </p:tgtEl>
                                        <p:attrNameLst>
                                          <p:attrName>style.visibility</p:attrName>
                                        </p:attrNameLst>
                                      </p:cBhvr>
                                      <p:to>
                                        <p:strVal val="visible"/>
                                      </p:to>
                                    </p:set>
                                    <p:anim calcmode="lin" valueType="num">
                                      <p:cBhvr additive="base">
                                        <p:cTn id="2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0">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 calcmode="lin" valueType="num">
                                      <p:cBhvr additive="base">
                                        <p:cTn id="2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1">
                                            <p:bg/>
                                          </p:spTgt>
                                        </p:tgtEl>
                                        <p:attrNameLst>
                                          <p:attrName>style.visibility</p:attrName>
                                        </p:attrNameLst>
                                      </p:cBhvr>
                                      <p:to>
                                        <p:strVal val="visible"/>
                                      </p:to>
                                    </p:set>
                                    <p:anim calcmode="lin" valueType="num">
                                      <p:cBhvr additive="base">
                                        <p:cTn id="31"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bg/>
                                          </p:spTgt>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 calcmode="lin" valueType="num">
                                      <p:cBhvr additive="base">
                                        <p:cTn id="3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P spid="21"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smtClean="0"/>
              <a:t>15 décembre, 2012</a:t>
            </a:r>
            <a:endParaRPr lang="fr-FR" dirty="0"/>
          </a:p>
        </p:txBody>
      </p:sp>
      <p:sp>
        <p:nvSpPr>
          <p:cNvPr id="4" name="Espace réservé du pied de page 3"/>
          <p:cNvSpPr>
            <a:spLocks noGrp="1"/>
          </p:cNvSpPr>
          <p:nvPr>
            <p:ph type="ftr" sz="quarter" idx="11"/>
          </p:nvPr>
        </p:nvSpPr>
        <p:spPr/>
        <p:txBody>
          <a:bodyPr/>
          <a:lstStyle/>
          <a:p>
            <a:r>
              <a:rPr lang="fr-FR" smtClean="0"/>
              <a:t>Footer text here</a:t>
            </a:r>
            <a:endParaRPr lang="fr-FR" dirty="0"/>
          </a:p>
        </p:txBody>
      </p:sp>
      <p:sp>
        <p:nvSpPr>
          <p:cNvPr id="5" name="Espace réservé du numéro de diapositive 4"/>
          <p:cNvSpPr>
            <a:spLocks noGrp="1"/>
          </p:cNvSpPr>
          <p:nvPr>
            <p:ph type="sldNum" sz="quarter" idx="12"/>
          </p:nvPr>
        </p:nvSpPr>
        <p:spPr/>
        <p:txBody>
          <a:bodyPr/>
          <a:lstStyle/>
          <a:p>
            <a:fld id="{9CD8D479-8942-46E8-A226-A4E01F7A105C}" type="slidenum">
              <a:rPr lang="fr-FR" smtClean="0"/>
              <a:pPr/>
              <a:t>24</a:t>
            </a:fld>
            <a:endParaRPr lang="fr-FR"/>
          </a:p>
        </p:txBody>
      </p:sp>
      <p:pic>
        <p:nvPicPr>
          <p:cNvPr id="6" name="Image 5" descr="f30.jpg"/>
          <p:cNvPicPr>
            <a:picLocks noChangeAspect="1"/>
          </p:cNvPicPr>
          <p:nvPr/>
        </p:nvPicPr>
        <p:blipFill>
          <a:blip r:embed="rId2" cstate="print"/>
          <a:stretch>
            <a:fillRect/>
          </a:stretch>
        </p:blipFill>
        <p:spPr>
          <a:xfrm>
            <a:off x="1524000" y="282633"/>
            <a:ext cx="9144000" cy="626779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8" presetClass="emph" presetSubtype="0" fill="hold" nodeType="afterEffect">
                                  <p:stCondLst>
                                    <p:cond delay="0"/>
                                  </p:stCondLst>
                                  <p:childTnLst>
                                    <p:animRot by="21600000">
                                      <p:cBhvr>
                                        <p:cTn id="1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0026" y="136635"/>
            <a:ext cx="9371949" cy="536028"/>
          </a:xfrm>
        </p:spPr>
        <p:txBody>
          <a:bodyPr>
            <a:normAutofit fontScale="90000"/>
          </a:bodyPr>
          <a:lstStyle/>
          <a:p>
            <a:pPr algn="l" defTabSz="914400">
              <a:spcBef>
                <a:spcPts val="0"/>
              </a:spcBef>
              <a:buNone/>
            </a:pPr>
            <a:r>
              <a:rPr lang="fr-FR" dirty="0" smtClean="0">
                <a:solidFill>
                  <a:srgbClr val="C00000"/>
                </a:solidFill>
                <a:latin typeface="Corbel"/>
              </a:rPr>
              <a:t>Rapport Moral du Président</a:t>
            </a:r>
            <a:endParaRPr lang="fr-FR" sz="3400" b="0" i="0" dirty="0">
              <a:solidFill>
                <a:srgbClr val="C00000"/>
              </a:solidFill>
              <a:latin typeface="Corbel"/>
              <a:ea typeface="+mj-ea"/>
              <a:cs typeface="+mj-cs"/>
            </a:endParaRPr>
          </a:p>
        </p:txBody>
      </p:sp>
      <p:sp>
        <p:nvSpPr>
          <p:cNvPr id="3" name="Espace réservé de contenu 2"/>
          <p:cNvSpPr>
            <a:spLocks noGrp="1"/>
          </p:cNvSpPr>
          <p:nvPr>
            <p:ph idx="1"/>
          </p:nvPr>
        </p:nvSpPr>
        <p:spPr>
          <a:xfrm>
            <a:off x="1410027" y="714704"/>
            <a:ext cx="9371948" cy="6442842"/>
          </a:xfrm>
        </p:spPr>
        <p:txBody>
          <a:bodyPr>
            <a:normAutofit fontScale="77500" lnSpcReduction="20000"/>
          </a:bodyPr>
          <a:lstStyle/>
          <a:p>
            <a:pPr algn="just">
              <a:buClr>
                <a:srgbClr val="4D3E2F"/>
              </a:buClr>
            </a:pPr>
            <a:r>
              <a:rPr lang="fr-FR" sz="2400" dirty="0" smtClean="0"/>
              <a:t>L’Association compte à ce jour 100 membres. Un chiffre éloquent  ( nous existons depuis juin 2004) mais qui a diminué depuis 2011 (106) suite à la mise en vente de nombreux First 30 de l’Association. Les nouveaux propriétaires ne s’inscrivent pas tous à l’association.  Nous avons accueilli 10 nouveaux membres en 2013.</a:t>
            </a:r>
          </a:p>
          <a:p>
            <a:pPr algn="just">
              <a:buClr>
                <a:srgbClr val="4D3E2F"/>
              </a:buClr>
              <a:buFont typeface="Arial"/>
              <a:buChar char="•"/>
            </a:pPr>
            <a:r>
              <a:rPr lang="fr-FR" sz="2400" dirty="0" smtClean="0"/>
              <a:t>Notre site et notre forum continuent de bien fonctionner et c’est une satisfaction. </a:t>
            </a:r>
          </a:p>
          <a:p>
            <a:pPr algn="just">
              <a:buClr>
                <a:srgbClr val="4D3E2F"/>
              </a:buClr>
              <a:buFont typeface="Arial"/>
              <a:buChar char="•"/>
            </a:pPr>
            <a:r>
              <a:rPr lang="fr-FR" sz="2400" dirty="0" smtClean="0"/>
              <a:t>L’Association a été à l’initiative de 3 rassemblements en 2013.  Ce n’est pas assez d’autant que celui de l’Atlantique a été, cette année, raté pour cause de météo </a:t>
            </a:r>
            <a:r>
              <a:rPr lang="fr-FR" sz="2400" dirty="0" smtClean="0">
                <a:sym typeface="Wingdings" pitchFamily="2" charset="2"/>
              </a:rPr>
              <a:t>.</a:t>
            </a:r>
            <a:endParaRPr lang="fr-FR" sz="2400" dirty="0" smtClean="0"/>
          </a:p>
          <a:p>
            <a:pPr algn="just">
              <a:buClr>
                <a:srgbClr val="4D3E2F"/>
              </a:buClr>
              <a:buFont typeface="Arial"/>
              <a:buChar char="•"/>
            </a:pPr>
            <a:r>
              <a:rPr lang="fr-FR" sz="2400" dirty="0" smtClean="0"/>
              <a:t>Un grand bravo à la zone « Lacs Alpins » pour son dynamisme. Merci encore à  Francis (Hélium) pour son implication et son dévouement. Merci aussi à Philippe (</a:t>
            </a:r>
            <a:r>
              <a:rPr lang="fr-FR" sz="2400" dirty="0" err="1" smtClean="0"/>
              <a:t>OzOns</a:t>
            </a:r>
            <a:r>
              <a:rPr lang="fr-FR" sz="2400" dirty="0" smtClean="0"/>
              <a:t>) pour son implication « binaire » et à Emmanuel (Ratafia) pour son action de secrétaire « on line ».</a:t>
            </a:r>
          </a:p>
          <a:p>
            <a:pPr algn="just">
              <a:buClr>
                <a:srgbClr val="4D3E2F"/>
              </a:buClr>
              <a:buFont typeface="Arial"/>
              <a:buChar char="•"/>
            </a:pPr>
            <a:r>
              <a:rPr lang="fr-FR" sz="2400" dirty="0" smtClean="0"/>
              <a:t>La solidarité a encore joué cette année lors du démâtage d’Alizés </a:t>
            </a:r>
            <a:r>
              <a:rPr lang="fr-FR" sz="2400" dirty="0" err="1" smtClean="0"/>
              <a:t>Tinlo</a:t>
            </a:r>
            <a:r>
              <a:rPr lang="fr-FR" sz="2400" dirty="0" smtClean="0"/>
              <a:t> fin août, au large de Belle-Ile, et Michel, qui n’est pas là ce soir, m’ a chargé de remercier tous ceux qui l’ont soutenu y compris la SNSM qui a été exemplaire comme d’habitude.</a:t>
            </a:r>
          </a:p>
          <a:p>
            <a:pPr algn="just">
              <a:buClr>
                <a:srgbClr val="4D3E2F"/>
              </a:buClr>
              <a:buFont typeface="Arial"/>
              <a:buChar char="•"/>
            </a:pPr>
            <a:r>
              <a:rPr lang="fr-FR" sz="2400" dirty="0" smtClean="0"/>
              <a:t>Les achats groupés ne fonctionnent pas bien par manque de réaction de nos membres. Patrick (Barbarossa) va prendre le relais  de Philippe (Bel Aurich) avec son aide. Les projets: (Assurance, matériels divers </a:t>
            </a:r>
            <a:r>
              <a:rPr lang="fr-FR" sz="2400" dirty="0" err="1" smtClean="0"/>
              <a:t>etc</a:t>
            </a:r>
            <a:r>
              <a:rPr lang="fr-FR" sz="2400" dirty="0" smtClean="0"/>
              <a:t>…).</a:t>
            </a:r>
          </a:p>
          <a:p>
            <a:pPr algn="just">
              <a:buClr>
                <a:srgbClr val="4D3E2F"/>
              </a:buClr>
              <a:buFont typeface="Arial"/>
              <a:buChar char="•"/>
            </a:pPr>
            <a:r>
              <a:rPr lang="fr-FR" sz="2400" dirty="0" smtClean="0"/>
              <a:t>Nous voyons sur le forum de nombreux questionnements concernant l’électronique et la connectique. Nous allons essayer de mettre en place une base de données accessible à nos membres pour les aider  dans leurs branchements </a:t>
            </a:r>
            <a:r>
              <a:rPr lang="fr-FR" sz="2400" dirty="0" smtClean="0">
                <a:sym typeface="Wingdings" pitchFamily="2" charset="2"/>
              </a:rPr>
              <a:t>.</a:t>
            </a:r>
            <a:endParaRPr lang="fr-FR" sz="2400" dirty="0" smtClean="0"/>
          </a:p>
          <a:p>
            <a:pPr algn="just">
              <a:buClr>
                <a:srgbClr val="4D3E2F"/>
              </a:buClr>
              <a:buFont typeface="Arial"/>
              <a:buChar char="•"/>
            </a:pPr>
            <a:r>
              <a:rPr lang="fr-FR" sz="2400" b="0" i="0" dirty="0" smtClean="0">
                <a:ea typeface="+mn-ea"/>
                <a:cs typeface="+mn-cs"/>
              </a:rPr>
              <a:t>La presse a moins parlé de nous cette année (en dehors de </a:t>
            </a:r>
            <a:r>
              <a:rPr lang="fr-FR" sz="2400" b="0" i="0" dirty="0" err="1" smtClean="0">
                <a:ea typeface="+mn-ea"/>
                <a:cs typeface="+mn-cs"/>
              </a:rPr>
              <a:t>Ty</a:t>
            </a:r>
            <a:r>
              <a:rPr lang="fr-FR" sz="2400" b="0" i="0" dirty="0" smtClean="0">
                <a:ea typeface="+mn-ea"/>
                <a:cs typeface="+mn-cs"/>
              </a:rPr>
              <a:t> Punch qui a attiré les feux de la rampe à la suite de son exploit), il faudrait que quelqu’un se dévoue pour s’occuper de la communication…</a:t>
            </a:r>
          </a:p>
          <a:p>
            <a:pPr algn="just">
              <a:buClr>
                <a:srgbClr val="4D3E2F"/>
              </a:buClr>
              <a:buFont typeface="Arial"/>
              <a:buChar char="•"/>
            </a:pPr>
            <a:r>
              <a:rPr lang="fr-FR" sz="2400" dirty="0" smtClean="0"/>
              <a:t>Je souhaite à tous de bonnes fêtes de fin d’année et une excellente année 2014.</a:t>
            </a:r>
            <a:endParaRPr lang="fr-FR" sz="2400" b="0" i="0" dirty="0" smtClean="0">
              <a:ea typeface="+mn-ea"/>
              <a:cs typeface="+mn-cs"/>
            </a:endParaRPr>
          </a:p>
          <a:p>
            <a:pPr marL="210312" indent="-210312" algn="l" defTabSz="914400">
              <a:lnSpc>
                <a:spcPct val="90000"/>
              </a:lnSpc>
              <a:spcBef>
                <a:spcPts val="1100"/>
              </a:spcBef>
              <a:buClr>
                <a:srgbClr val="4D3E2F"/>
              </a:buClr>
              <a:buNone/>
            </a:pPr>
            <a:r>
              <a:rPr lang="fr-FR" sz="2400" dirty="0" smtClean="0">
                <a:latin typeface="Corbel"/>
              </a:rPr>
              <a:t>	</a:t>
            </a:r>
            <a:endParaRPr lang="fr-FR" sz="2400" b="0" i="0" dirty="0">
              <a:latin typeface="Corbel"/>
              <a:ea typeface="+mn-ea"/>
              <a:cs typeface="+mn-cs"/>
            </a:endParaRPr>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3</a:t>
            </a:fld>
            <a:endParaRPr lang="en-US" sz="800" b="0" i="0">
              <a:solidFill>
                <a:srgbClr val="8BAA00">
                  <a:lumMod val="75000"/>
                </a:srgbClr>
              </a:solidFill>
              <a:latin typeface="Corbel"/>
              <a:ea typeface="+mn-ea"/>
              <a:cs typeface="+mn-cs"/>
            </a:endParaRPr>
          </a:p>
        </p:txBody>
      </p:sp>
      <p:sp>
        <p:nvSpPr>
          <p:cNvPr id="15"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6"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Tree>
    <p:extLst>
      <p:ext uri="{BB962C8B-B14F-4D97-AF65-F5344CB8AC3E}">
        <p14:creationId xmlns="" xmlns:p14="http://schemas.microsoft.com/office/powerpoint/2010/main" val="1628715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defTabSz="914400">
              <a:spcBef>
                <a:spcPts val="0"/>
              </a:spcBef>
              <a:buNone/>
            </a:pPr>
            <a:r>
              <a:rPr lang="fr-FR" dirty="0" smtClean="0">
                <a:solidFill>
                  <a:srgbClr val="C00000"/>
                </a:solidFill>
                <a:latin typeface="Corbel"/>
              </a:rPr>
              <a:t>Rapport Financier du Trésorier</a:t>
            </a:r>
            <a:endParaRPr lang="fr-FR" sz="3400" b="0" i="0" dirty="0">
              <a:solidFill>
                <a:srgbClr val="C00000"/>
              </a:solidFill>
              <a:latin typeface="Corbel"/>
              <a:ea typeface="+mj-ea"/>
              <a:cs typeface="+mj-cs"/>
            </a:endParaRPr>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4</a:t>
            </a:fld>
            <a:endParaRPr lang="en-US" sz="800" b="0" i="0">
              <a:solidFill>
                <a:srgbClr val="8BAA00">
                  <a:lumMod val="75000"/>
                </a:srgbClr>
              </a:solidFill>
              <a:latin typeface="Corbel"/>
              <a:ea typeface="+mn-ea"/>
              <a:cs typeface="+mn-cs"/>
            </a:endParaRPr>
          </a:p>
        </p:txBody>
      </p:sp>
      <p:sp>
        <p:nvSpPr>
          <p:cNvPr id="15"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6"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graphicFrame>
        <p:nvGraphicFramePr>
          <p:cNvPr id="7" name="Tableau 6"/>
          <p:cNvGraphicFramePr>
            <a:graphicFrameLocks noGrp="1"/>
          </p:cNvGraphicFramePr>
          <p:nvPr/>
        </p:nvGraphicFramePr>
        <p:xfrm>
          <a:off x="1502979" y="1687828"/>
          <a:ext cx="8614979" cy="4040309"/>
        </p:xfrm>
        <a:graphic>
          <a:graphicData uri="http://schemas.openxmlformats.org/drawingml/2006/table">
            <a:tbl>
              <a:tblPr firstRow="1" bandRow="1">
                <a:tableStyleId>{5C22544A-7EE6-4342-B048-85BDC9FD1C3A}</a:tableStyleId>
              </a:tblPr>
              <a:tblGrid>
                <a:gridCol w="2782635"/>
                <a:gridCol w="1470330"/>
                <a:gridCol w="2968892"/>
                <a:gridCol w="1393122"/>
              </a:tblGrid>
              <a:tr h="421123">
                <a:tc>
                  <a:txBody>
                    <a:bodyPr/>
                    <a:lstStyle/>
                    <a:p>
                      <a:r>
                        <a:rPr lang="fr-FR" sz="2000" dirty="0" smtClean="0"/>
                        <a:t>RECETTES</a:t>
                      </a:r>
                      <a:endParaRPr lang="fr-FR" sz="2000" dirty="0"/>
                    </a:p>
                  </a:txBody>
                  <a:tcPr/>
                </a:tc>
                <a:tc>
                  <a:txBody>
                    <a:bodyPr/>
                    <a:lstStyle/>
                    <a:p>
                      <a:endParaRPr lang="fr-FR" sz="2000" dirty="0"/>
                    </a:p>
                  </a:txBody>
                  <a:tcPr/>
                </a:tc>
                <a:tc>
                  <a:txBody>
                    <a:bodyPr/>
                    <a:lstStyle/>
                    <a:p>
                      <a:r>
                        <a:rPr lang="fr-FR" sz="2000" dirty="0" smtClean="0"/>
                        <a:t>DEPENSES</a:t>
                      </a:r>
                      <a:endParaRPr lang="fr-FR" sz="2000" dirty="0"/>
                    </a:p>
                  </a:txBody>
                  <a:tcPr/>
                </a:tc>
                <a:tc>
                  <a:txBody>
                    <a:bodyPr/>
                    <a:lstStyle/>
                    <a:p>
                      <a:endParaRPr lang="fr-FR" sz="2000"/>
                    </a:p>
                  </a:txBody>
                  <a:tcPr/>
                </a:tc>
              </a:tr>
              <a:tr h="384754">
                <a:tc>
                  <a:txBody>
                    <a:bodyPr/>
                    <a:lstStyle/>
                    <a:p>
                      <a:pPr>
                        <a:lnSpc>
                          <a:spcPct val="115000"/>
                        </a:lnSpc>
                        <a:spcAft>
                          <a:spcPts val="0"/>
                        </a:spcAft>
                      </a:pPr>
                      <a:r>
                        <a:rPr lang="fr-FR" sz="2000" dirty="0">
                          <a:solidFill>
                            <a:schemeClr val="tx1"/>
                          </a:solidFill>
                          <a:latin typeface="Calibri"/>
                          <a:ea typeface="SimSun"/>
                        </a:rPr>
                        <a:t>Cotisations</a:t>
                      </a:r>
                      <a:endParaRPr lang="fr-FR" sz="2000" dirty="0">
                        <a:solidFill>
                          <a:schemeClr val="tx1"/>
                        </a:solidFill>
                        <a:latin typeface="Times New Roman"/>
                        <a:ea typeface="SimSun"/>
                      </a:endParaRPr>
                    </a:p>
                  </a:txBody>
                  <a:tcPr marL="44450" marR="44450" marT="0" marB="0" anchor="b"/>
                </a:tc>
                <a:tc>
                  <a:txBody>
                    <a:bodyPr/>
                    <a:lstStyle/>
                    <a:p>
                      <a:pPr algn="r">
                        <a:lnSpc>
                          <a:spcPct val="115000"/>
                        </a:lnSpc>
                        <a:spcAft>
                          <a:spcPts val="0"/>
                        </a:spcAft>
                      </a:pPr>
                      <a:r>
                        <a:rPr lang="fr-FR" sz="2000" dirty="0">
                          <a:solidFill>
                            <a:schemeClr val="tx1"/>
                          </a:solidFill>
                          <a:latin typeface="Calibri"/>
                          <a:ea typeface="SimSun"/>
                        </a:rPr>
                        <a:t>1395</a:t>
                      </a:r>
                      <a:endParaRPr lang="fr-FR" sz="2000" dirty="0">
                        <a:solidFill>
                          <a:schemeClr val="tx1"/>
                        </a:solidFill>
                        <a:latin typeface="Times New Roman"/>
                        <a:ea typeface="SimSun"/>
                      </a:endParaRPr>
                    </a:p>
                  </a:txBody>
                  <a:tcPr marL="44450" marR="44450" marT="0" marB="0" anchor="b"/>
                </a:tc>
                <a:tc>
                  <a:txBody>
                    <a:bodyPr/>
                    <a:lstStyle/>
                    <a:p>
                      <a:pPr>
                        <a:lnSpc>
                          <a:spcPct val="115000"/>
                        </a:lnSpc>
                        <a:spcAft>
                          <a:spcPts val="0"/>
                        </a:spcAft>
                      </a:pPr>
                      <a:r>
                        <a:rPr lang="fr-FR" sz="2000" dirty="0">
                          <a:solidFill>
                            <a:srgbClr val="FF0000"/>
                          </a:solidFill>
                          <a:latin typeface="Calibri"/>
                          <a:ea typeface="SimSun"/>
                        </a:rPr>
                        <a:t>Internet</a:t>
                      </a:r>
                      <a:endParaRPr lang="fr-FR" sz="2000" dirty="0">
                        <a:latin typeface="Times New Roman"/>
                        <a:ea typeface="SimSun"/>
                      </a:endParaRPr>
                    </a:p>
                  </a:txBody>
                  <a:tcPr marL="44450" marR="44450" marT="0" marB="0" anchor="b"/>
                </a:tc>
                <a:tc>
                  <a:txBody>
                    <a:bodyPr/>
                    <a:lstStyle/>
                    <a:p>
                      <a:pPr algn="r">
                        <a:lnSpc>
                          <a:spcPct val="115000"/>
                        </a:lnSpc>
                        <a:spcAft>
                          <a:spcPts val="0"/>
                        </a:spcAft>
                      </a:pPr>
                      <a:r>
                        <a:rPr lang="fr-FR" sz="2000">
                          <a:solidFill>
                            <a:srgbClr val="FF0000"/>
                          </a:solidFill>
                          <a:latin typeface="Calibri"/>
                          <a:ea typeface="SimSun"/>
                        </a:rPr>
                        <a:t>108,2</a:t>
                      </a:r>
                      <a:endParaRPr lang="fr-FR" sz="2000">
                        <a:latin typeface="Times New Roman"/>
                        <a:ea typeface="SimSun"/>
                      </a:endParaRPr>
                    </a:p>
                  </a:txBody>
                  <a:tcPr marL="44450" marR="44450" marT="0" marB="0" anchor="b"/>
                </a:tc>
              </a:tr>
              <a:tr h="384754">
                <a:tc>
                  <a:txBody>
                    <a:bodyPr/>
                    <a:lstStyle/>
                    <a:p>
                      <a:pPr>
                        <a:lnSpc>
                          <a:spcPct val="115000"/>
                        </a:lnSpc>
                        <a:spcAft>
                          <a:spcPts val="0"/>
                        </a:spcAft>
                      </a:pPr>
                      <a:r>
                        <a:rPr lang="fr-FR" sz="2000" dirty="0">
                          <a:solidFill>
                            <a:schemeClr val="tx1"/>
                          </a:solidFill>
                          <a:latin typeface="Calibri"/>
                          <a:ea typeface="SimSun"/>
                        </a:rPr>
                        <a:t>Fanions</a:t>
                      </a:r>
                      <a:endParaRPr lang="fr-FR" sz="2000" dirty="0">
                        <a:solidFill>
                          <a:schemeClr val="tx1"/>
                        </a:solidFill>
                        <a:latin typeface="Times New Roman"/>
                        <a:ea typeface="SimSun"/>
                      </a:endParaRPr>
                    </a:p>
                  </a:txBody>
                  <a:tcPr marL="44450" marR="44450" marT="0" marB="0" anchor="b"/>
                </a:tc>
                <a:tc>
                  <a:txBody>
                    <a:bodyPr/>
                    <a:lstStyle/>
                    <a:p>
                      <a:pPr algn="r">
                        <a:lnSpc>
                          <a:spcPct val="115000"/>
                        </a:lnSpc>
                        <a:spcAft>
                          <a:spcPts val="0"/>
                        </a:spcAft>
                      </a:pPr>
                      <a:r>
                        <a:rPr lang="fr-FR" sz="2000">
                          <a:solidFill>
                            <a:schemeClr val="tx1"/>
                          </a:solidFill>
                          <a:latin typeface="Calibri"/>
                          <a:ea typeface="SimSun"/>
                        </a:rPr>
                        <a:t>270</a:t>
                      </a:r>
                      <a:endParaRPr lang="fr-FR" sz="2000">
                        <a:solidFill>
                          <a:schemeClr val="tx1"/>
                        </a:solidFill>
                        <a:latin typeface="Times New Roman"/>
                        <a:ea typeface="SimSun"/>
                      </a:endParaRPr>
                    </a:p>
                  </a:txBody>
                  <a:tcPr marL="44450" marR="44450" marT="0" marB="0" anchor="b"/>
                </a:tc>
                <a:tc>
                  <a:txBody>
                    <a:bodyPr/>
                    <a:lstStyle/>
                    <a:p>
                      <a:pPr>
                        <a:lnSpc>
                          <a:spcPct val="115000"/>
                        </a:lnSpc>
                        <a:spcAft>
                          <a:spcPts val="0"/>
                        </a:spcAft>
                      </a:pPr>
                      <a:r>
                        <a:rPr lang="fr-FR" sz="2000">
                          <a:solidFill>
                            <a:srgbClr val="FF0000"/>
                          </a:solidFill>
                          <a:latin typeface="Calibri"/>
                          <a:ea typeface="SimSun"/>
                        </a:rPr>
                        <a:t>Secrétariat</a:t>
                      </a:r>
                      <a:endParaRPr lang="fr-FR" sz="2000">
                        <a:latin typeface="Times New Roman"/>
                        <a:ea typeface="SimSun"/>
                      </a:endParaRPr>
                    </a:p>
                  </a:txBody>
                  <a:tcPr marL="44450" marR="44450" marT="0" marB="0" anchor="b"/>
                </a:tc>
                <a:tc>
                  <a:txBody>
                    <a:bodyPr/>
                    <a:lstStyle/>
                    <a:p>
                      <a:pPr algn="r">
                        <a:lnSpc>
                          <a:spcPct val="115000"/>
                        </a:lnSpc>
                        <a:spcAft>
                          <a:spcPts val="0"/>
                        </a:spcAft>
                      </a:pPr>
                      <a:r>
                        <a:rPr lang="fr-FR" sz="2000">
                          <a:solidFill>
                            <a:srgbClr val="FF0000"/>
                          </a:solidFill>
                          <a:latin typeface="Calibri"/>
                          <a:ea typeface="SimSun"/>
                        </a:rPr>
                        <a:t>156,2</a:t>
                      </a:r>
                      <a:endParaRPr lang="fr-FR" sz="2000">
                        <a:latin typeface="Times New Roman"/>
                        <a:ea typeface="SimSun"/>
                      </a:endParaRPr>
                    </a:p>
                  </a:txBody>
                  <a:tcPr marL="44450" marR="44450" marT="0" marB="0" anchor="b"/>
                </a:tc>
              </a:tr>
              <a:tr h="384754">
                <a:tc>
                  <a:txBody>
                    <a:bodyPr/>
                    <a:lstStyle/>
                    <a:p>
                      <a:pPr>
                        <a:lnSpc>
                          <a:spcPct val="115000"/>
                        </a:lnSpc>
                        <a:spcAft>
                          <a:spcPts val="0"/>
                        </a:spcAft>
                      </a:pPr>
                      <a:r>
                        <a:rPr lang="fr-FR" sz="2000" dirty="0">
                          <a:solidFill>
                            <a:schemeClr val="tx1"/>
                          </a:solidFill>
                          <a:latin typeface="Calibri"/>
                          <a:ea typeface="SimSun"/>
                        </a:rPr>
                        <a:t>Location SPOT</a:t>
                      </a:r>
                      <a:endParaRPr lang="fr-FR" sz="2000" dirty="0">
                        <a:solidFill>
                          <a:schemeClr val="tx1"/>
                        </a:solidFill>
                        <a:latin typeface="Times New Roman"/>
                        <a:ea typeface="SimSun"/>
                      </a:endParaRPr>
                    </a:p>
                  </a:txBody>
                  <a:tcPr marL="44450" marR="44450" marT="0" marB="0" anchor="b"/>
                </a:tc>
                <a:tc>
                  <a:txBody>
                    <a:bodyPr/>
                    <a:lstStyle/>
                    <a:p>
                      <a:pPr algn="r">
                        <a:lnSpc>
                          <a:spcPct val="115000"/>
                        </a:lnSpc>
                        <a:spcAft>
                          <a:spcPts val="0"/>
                        </a:spcAft>
                      </a:pPr>
                      <a:r>
                        <a:rPr lang="fr-FR" sz="2000" dirty="0">
                          <a:solidFill>
                            <a:schemeClr val="tx1"/>
                          </a:solidFill>
                          <a:latin typeface="Calibri"/>
                          <a:ea typeface="SimSun"/>
                        </a:rPr>
                        <a:t>55</a:t>
                      </a:r>
                      <a:endParaRPr lang="fr-FR" sz="2000" dirty="0">
                        <a:solidFill>
                          <a:schemeClr val="tx1"/>
                        </a:solidFill>
                        <a:latin typeface="Times New Roman"/>
                        <a:ea typeface="SimSun"/>
                      </a:endParaRPr>
                    </a:p>
                  </a:txBody>
                  <a:tcPr marL="44450" marR="44450" marT="0" marB="0" anchor="b"/>
                </a:tc>
                <a:tc>
                  <a:txBody>
                    <a:bodyPr/>
                    <a:lstStyle/>
                    <a:p>
                      <a:pPr>
                        <a:lnSpc>
                          <a:spcPct val="115000"/>
                        </a:lnSpc>
                        <a:spcAft>
                          <a:spcPts val="0"/>
                        </a:spcAft>
                      </a:pPr>
                      <a:r>
                        <a:rPr lang="fr-FR" sz="2000">
                          <a:solidFill>
                            <a:srgbClr val="FF0000"/>
                          </a:solidFill>
                          <a:latin typeface="Calibri"/>
                          <a:ea typeface="SimSun"/>
                        </a:rPr>
                        <a:t>SPOT</a:t>
                      </a:r>
                      <a:endParaRPr lang="fr-FR" sz="2000">
                        <a:latin typeface="Times New Roman"/>
                        <a:ea typeface="SimSun"/>
                      </a:endParaRPr>
                    </a:p>
                  </a:txBody>
                  <a:tcPr marL="44450" marR="44450" marT="0" marB="0" anchor="b"/>
                </a:tc>
                <a:tc>
                  <a:txBody>
                    <a:bodyPr/>
                    <a:lstStyle/>
                    <a:p>
                      <a:pPr algn="r">
                        <a:lnSpc>
                          <a:spcPct val="115000"/>
                        </a:lnSpc>
                        <a:spcAft>
                          <a:spcPts val="0"/>
                        </a:spcAft>
                      </a:pPr>
                      <a:r>
                        <a:rPr lang="fr-FR" sz="2000">
                          <a:solidFill>
                            <a:srgbClr val="FF0000"/>
                          </a:solidFill>
                          <a:latin typeface="Calibri"/>
                          <a:ea typeface="SimSun"/>
                        </a:rPr>
                        <a:t>198</a:t>
                      </a:r>
                      <a:endParaRPr lang="fr-FR" sz="2000">
                        <a:latin typeface="Times New Roman"/>
                        <a:ea typeface="SimSun"/>
                      </a:endParaRPr>
                    </a:p>
                  </a:txBody>
                  <a:tcPr marL="44450" marR="44450" marT="0" marB="0" anchor="b"/>
                </a:tc>
              </a:tr>
              <a:tr h="384754">
                <a:tc>
                  <a:txBody>
                    <a:bodyPr/>
                    <a:lstStyle/>
                    <a:p>
                      <a:pPr>
                        <a:lnSpc>
                          <a:spcPct val="115000"/>
                        </a:lnSpc>
                        <a:spcAft>
                          <a:spcPts val="0"/>
                        </a:spcAft>
                      </a:pPr>
                      <a:r>
                        <a:rPr lang="fr-FR" sz="2000">
                          <a:solidFill>
                            <a:schemeClr val="tx1"/>
                          </a:solidFill>
                          <a:latin typeface="Calibri"/>
                          <a:ea typeface="SimSun"/>
                        </a:rPr>
                        <a:t>Caisse</a:t>
                      </a:r>
                      <a:endParaRPr lang="fr-FR" sz="2000">
                        <a:solidFill>
                          <a:schemeClr val="tx1"/>
                        </a:solidFill>
                        <a:latin typeface="Times New Roman"/>
                        <a:ea typeface="SimSun"/>
                      </a:endParaRPr>
                    </a:p>
                  </a:txBody>
                  <a:tcPr marL="44450" marR="44450" marT="0" marB="0" anchor="b"/>
                </a:tc>
                <a:tc>
                  <a:txBody>
                    <a:bodyPr/>
                    <a:lstStyle/>
                    <a:p>
                      <a:pPr algn="r">
                        <a:lnSpc>
                          <a:spcPct val="115000"/>
                        </a:lnSpc>
                        <a:spcAft>
                          <a:spcPts val="0"/>
                        </a:spcAft>
                      </a:pPr>
                      <a:r>
                        <a:rPr lang="fr-FR" sz="2000" dirty="0">
                          <a:solidFill>
                            <a:schemeClr val="tx1"/>
                          </a:solidFill>
                          <a:latin typeface="Calibri"/>
                          <a:ea typeface="SimSun"/>
                        </a:rPr>
                        <a:t>131</a:t>
                      </a:r>
                      <a:endParaRPr lang="fr-FR" sz="2000" dirty="0">
                        <a:solidFill>
                          <a:schemeClr val="tx1"/>
                        </a:solidFill>
                        <a:latin typeface="Times New Roman"/>
                        <a:ea typeface="SimSun"/>
                      </a:endParaRPr>
                    </a:p>
                  </a:txBody>
                  <a:tcPr marL="44450" marR="44450" marT="0" marB="0" anchor="b"/>
                </a:tc>
                <a:tc>
                  <a:txBody>
                    <a:bodyPr/>
                    <a:lstStyle/>
                    <a:p>
                      <a:pPr>
                        <a:lnSpc>
                          <a:spcPct val="115000"/>
                        </a:lnSpc>
                        <a:spcAft>
                          <a:spcPts val="0"/>
                        </a:spcAft>
                      </a:pPr>
                      <a:r>
                        <a:rPr lang="fr-FR" sz="2000" dirty="0">
                          <a:solidFill>
                            <a:srgbClr val="FF0000"/>
                          </a:solidFill>
                          <a:latin typeface="Calibri"/>
                          <a:ea typeface="SimSun"/>
                        </a:rPr>
                        <a:t>Festivités</a:t>
                      </a:r>
                      <a:endParaRPr lang="fr-FR" sz="2000" dirty="0">
                        <a:latin typeface="Times New Roman"/>
                        <a:ea typeface="SimSun"/>
                      </a:endParaRPr>
                    </a:p>
                  </a:txBody>
                  <a:tcPr marL="44450" marR="44450" marT="0" marB="0" anchor="b"/>
                </a:tc>
                <a:tc>
                  <a:txBody>
                    <a:bodyPr/>
                    <a:lstStyle/>
                    <a:p>
                      <a:pPr algn="r">
                        <a:lnSpc>
                          <a:spcPct val="115000"/>
                        </a:lnSpc>
                        <a:spcAft>
                          <a:spcPts val="0"/>
                        </a:spcAft>
                      </a:pPr>
                      <a:r>
                        <a:rPr lang="fr-FR" sz="2000">
                          <a:solidFill>
                            <a:srgbClr val="FF0000"/>
                          </a:solidFill>
                          <a:latin typeface="Calibri"/>
                          <a:ea typeface="SimSun"/>
                        </a:rPr>
                        <a:t>1478</a:t>
                      </a:r>
                      <a:endParaRPr lang="fr-FR" sz="2000">
                        <a:latin typeface="Times New Roman"/>
                        <a:ea typeface="SimSun"/>
                      </a:endParaRPr>
                    </a:p>
                  </a:txBody>
                  <a:tcPr marL="44450" marR="44450" marT="0" marB="0" anchor="b"/>
                </a:tc>
              </a:tr>
              <a:tr h="384754">
                <a:tc>
                  <a:txBody>
                    <a:bodyPr/>
                    <a:lstStyle/>
                    <a:p>
                      <a:pPr>
                        <a:lnSpc>
                          <a:spcPct val="115000"/>
                        </a:lnSpc>
                        <a:spcAft>
                          <a:spcPts val="0"/>
                        </a:spcAft>
                      </a:pPr>
                      <a:r>
                        <a:rPr lang="fr-FR" sz="2000">
                          <a:solidFill>
                            <a:schemeClr val="tx1"/>
                          </a:solidFill>
                          <a:latin typeface="Calibri"/>
                          <a:ea typeface="SimSun"/>
                        </a:rPr>
                        <a:t>Divers (dont restau A.G.)</a:t>
                      </a:r>
                      <a:endParaRPr lang="fr-FR" sz="2000">
                        <a:solidFill>
                          <a:schemeClr val="tx1"/>
                        </a:solidFill>
                        <a:latin typeface="Times New Roman"/>
                        <a:ea typeface="SimSun"/>
                      </a:endParaRPr>
                    </a:p>
                  </a:txBody>
                  <a:tcPr marL="44450" marR="44450" marT="0" marB="0" anchor="b"/>
                </a:tc>
                <a:tc>
                  <a:txBody>
                    <a:bodyPr/>
                    <a:lstStyle/>
                    <a:p>
                      <a:pPr algn="r">
                        <a:lnSpc>
                          <a:spcPct val="115000"/>
                        </a:lnSpc>
                        <a:spcAft>
                          <a:spcPts val="0"/>
                        </a:spcAft>
                      </a:pPr>
                      <a:r>
                        <a:rPr lang="fr-FR" sz="2000" dirty="0">
                          <a:solidFill>
                            <a:schemeClr val="tx1"/>
                          </a:solidFill>
                          <a:latin typeface="Calibri"/>
                          <a:ea typeface="SimSun"/>
                        </a:rPr>
                        <a:t>734</a:t>
                      </a:r>
                      <a:endParaRPr lang="fr-FR" sz="2000" dirty="0">
                        <a:solidFill>
                          <a:schemeClr val="tx1"/>
                        </a:solidFill>
                        <a:latin typeface="Times New Roman"/>
                        <a:ea typeface="SimSun"/>
                      </a:endParaRPr>
                    </a:p>
                  </a:txBody>
                  <a:tcPr marL="44450" marR="44450" marT="0" marB="0" anchor="b"/>
                </a:tc>
                <a:tc>
                  <a:txBody>
                    <a:bodyPr/>
                    <a:lstStyle/>
                    <a:p>
                      <a:pPr>
                        <a:lnSpc>
                          <a:spcPct val="115000"/>
                        </a:lnSpc>
                        <a:spcAft>
                          <a:spcPts val="0"/>
                        </a:spcAft>
                      </a:pPr>
                      <a:r>
                        <a:rPr lang="fr-FR" sz="2000">
                          <a:solidFill>
                            <a:srgbClr val="FF0000"/>
                          </a:solidFill>
                          <a:latin typeface="Calibri"/>
                          <a:ea typeface="SimSun"/>
                        </a:rPr>
                        <a:t>Achat fanions</a:t>
                      </a:r>
                      <a:endParaRPr lang="fr-FR" sz="2000">
                        <a:latin typeface="Times New Roman"/>
                        <a:ea typeface="SimSun"/>
                      </a:endParaRPr>
                    </a:p>
                  </a:txBody>
                  <a:tcPr marL="44450" marR="44450" marT="0" marB="0" anchor="b"/>
                </a:tc>
                <a:tc>
                  <a:txBody>
                    <a:bodyPr/>
                    <a:lstStyle/>
                    <a:p>
                      <a:pPr algn="r">
                        <a:lnSpc>
                          <a:spcPct val="115000"/>
                        </a:lnSpc>
                        <a:spcAft>
                          <a:spcPts val="0"/>
                        </a:spcAft>
                      </a:pPr>
                      <a:r>
                        <a:rPr lang="fr-FR" sz="2000" dirty="0">
                          <a:solidFill>
                            <a:srgbClr val="FF0000"/>
                          </a:solidFill>
                          <a:latin typeface="Calibri"/>
                          <a:ea typeface="SimSun"/>
                        </a:rPr>
                        <a:t>703,3</a:t>
                      </a:r>
                      <a:endParaRPr lang="fr-FR" sz="2000" dirty="0">
                        <a:latin typeface="Times New Roman"/>
                        <a:ea typeface="SimSun"/>
                      </a:endParaRPr>
                    </a:p>
                  </a:txBody>
                  <a:tcPr marL="44450" marR="44450" marT="0" marB="0" anchor="b"/>
                </a:tc>
              </a:tr>
              <a:tr h="423854">
                <a:tc>
                  <a:txBody>
                    <a:bodyPr/>
                    <a:lstStyle/>
                    <a:p>
                      <a:endParaRPr lang="fr-FR" sz="2000">
                        <a:solidFill>
                          <a:schemeClr val="tx1"/>
                        </a:solidFill>
                      </a:endParaRPr>
                    </a:p>
                  </a:txBody>
                  <a:tcPr/>
                </a:tc>
                <a:tc>
                  <a:txBody>
                    <a:bodyPr/>
                    <a:lstStyle/>
                    <a:p>
                      <a:endParaRPr lang="fr-FR" sz="2000" dirty="0">
                        <a:solidFill>
                          <a:schemeClr val="tx1"/>
                        </a:solidFill>
                      </a:endParaRPr>
                    </a:p>
                  </a:txBody>
                  <a:tcPr/>
                </a:tc>
                <a:tc>
                  <a:txBody>
                    <a:bodyPr/>
                    <a:lstStyle/>
                    <a:p>
                      <a:pPr>
                        <a:lnSpc>
                          <a:spcPct val="115000"/>
                        </a:lnSpc>
                        <a:spcAft>
                          <a:spcPts val="0"/>
                        </a:spcAft>
                      </a:pPr>
                      <a:r>
                        <a:rPr lang="fr-FR" sz="2000" dirty="0">
                          <a:solidFill>
                            <a:srgbClr val="FF0000"/>
                          </a:solidFill>
                          <a:latin typeface="Calibri"/>
                          <a:ea typeface="SimSun"/>
                        </a:rPr>
                        <a:t>Frais de CCP (dont C.B.)</a:t>
                      </a:r>
                      <a:endParaRPr lang="fr-FR" sz="2000" dirty="0">
                        <a:latin typeface="Times New Roman"/>
                        <a:ea typeface="SimSun"/>
                      </a:endParaRPr>
                    </a:p>
                  </a:txBody>
                  <a:tcPr marL="44450" marR="44450" marT="0" marB="0" anchor="b"/>
                </a:tc>
                <a:tc>
                  <a:txBody>
                    <a:bodyPr/>
                    <a:lstStyle/>
                    <a:p>
                      <a:pPr algn="r">
                        <a:lnSpc>
                          <a:spcPct val="115000"/>
                        </a:lnSpc>
                        <a:spcAft>
                          <a:spcPts val="0"/>
                        </a:spcAft>
                      </a:pPr>
                      <a:r>
                        <a:rPr lang="fr-FR" sz="2000" dirty="0">
                          <a:solidFill>
                            <a:srgbClr val="FF0000"/>
                          </a:solidFill>
                          <a:latin typeface="Calibri"/>
                          <a:ea typeface="SimSun"/>
                        </a:rPr>
                        <a:t>107,2</a:t>
                      </a:r>
                      <a:endParaRPr lang="fr-FR" sz="2000" dirty="0">
                        <a:latin typeface="Times New Roman"/>
                        <a:ea typeface="SimSun"/>
                      </a:endParaRPr>
                    </a:p>
                  </a:txBody>
                  <a:tcPr marL="44450" marR="44450" marT="0" marB="0" anchor="b"/>
                </a:tc>
              </a:tr>
              <a:tr h="423854">
                <a:tc>
                  <a:txBody>
                    <a:bodyPr/>
                    <a:lstStyle/>
                    <a:p>
                      <a:endParaRPr lang="fr-FR" sz="2000" dirty="0">
                        <a:solidFill>
                          <a:schemeClr val="tx1"/>
                        </a:solidFill>
                      </a:endParaRPr>
                    </a:p>
                  </a:txBody>
                  <a:tcPr/>
                </a:tc>
                <a:tc>
                  <a:txBody>
                    <a:bodyPr/>
                    <a:lstStyle/>
                    <a:p>
                      <a:endParaRPr lang="fr-FR" sz="2000" dirty="0">
                        <a:solidFill>
                          <a:schemeClr val="tx1"/>
                        </a:solidFill>
                      </a:endParaRPr>
                    </a:p>
                  </a:txBody>
                  <a:tcPr/>
                </a:tc>
                <a:tc>
                  <a:txBody>
                    <a:bodyPr/>
                    <a:lstStyle/>
                    <a:p>
                      <a:pPr>
                        <a:lnSpc>
                          <a:spcPct val="115000"/>
                        </a:lnSpc>
                        <a:spcAft>
                          <a:spcPts val="0"/>
                        </a:spcAft>
                      </a:pPr>
                      <a:r>
                        <a:rPr lang="fr-FR" sz="2000" dirty="0" smtClean="0">
                          <a:solidFill>
                            <a:srgbClr val="FF0000"/>
                          </a:solidFill>
                          <a:latin typeface="Calibri" pitchFamily="34" charset="0"/>
                          <a:ea typeface="SimSun"/>
                        </a:rPr>
                        <a:t>SNSM</a:t>
                      </a:r>
                      <a:endParaRPr lang="fr-FR" sz="2000" dirty="0">
                        <a:solidFill>
                          <a:srgbClr val="FF0000"/>
                        </a:solidFill>
                        <a:latin typeface="Calibri" pitchFamily="34" charset="0"/>
                        <a:ea typeface="SimSun"/>
                      </a:endParaRPr>
                    </a:p>
                  </a:txBody>
                  <a:tcPr marL="44450" marR="44450" marT="0" marB="0" anchor="b"/>
                </a:tc>
                <a:tc>
                  <a:txBody>
                    <a:bodyPr/>
                    <a:lstStyle/>
                    <a:p>
                      <a:pPr algn="r">
                        <a:lnSpc>
                          <a:spcPct val="115000"/>
                        </a:lnSpc>
                        <a:spcAft>
                          <a:spcPts val="0"/>
                        </a:spcAft>
                      </a:pPr>
                      <a:r>
                        <a:rPr lang="fr-FR" sz="2000" dirty="0" smtClean="0">
                          <a:solidFill>
                            <a:srgbClr val="FF0000"/>
                          </a:solidFill>
                          <a:latin typeface="Calibri" pitchFamily="34" charset="0"/>
                          <a:ea typeface="SimSun"/>
                        </a:rPr>
                        <a:t>168,00</a:t>
                      </a:r>
                      <a:endParaRPr lang="fr-FR" sz="2000" dirty="0">
                        <a:solidFill>
                          <a:srgbClr val="FF0000"/>
                        </a:solidFill>
                        <a:latin typeface="Calibri" pitchFamily="34" charset="0"/>
                        <a:ea typeface="SimSun"/>
                      </a:endParaRPr>
                    </a:p>
                  </a:txBody>
                  <a:tcPr marL="44450" marR="44450" marT="0" marB="0" anchor="b"/>
                </a:tc>
              </a:tr>
              <a:tr h="423854">
                <a:tc>
                  <a:txBody>
                    <a:bodyPr/>
                    <a:lstStyle/>
                    <a:p>
                      <a:endParaRPr lang="fr-FR" sz="2000" dirty="0">
                        <a:solidFill>
                          <a:schemeClr val="tx1"/>
                        </a:solidFill>
                      </a:endParaRPr>
                    </a:p>
                  </a:txBody>
                  <a:tcPr/>
                </a:tc>
                <a:tc>
                  <a:txBody>
                    <a:bodyPr/>
                    <a:lstStyle/>
                    <a:p>
                      <a:endParaRPr lang="fr-FR" sz="2000" dirty="0">
                        <a:solidFill>
                          <a:schemeClr val="tx1"/>
                        </a:solidFill>
                      </a:endParaRPr>
                    </a:p>
                  </a:txBody>
                  <a:tcPr/>
                </a:tc>
                <a:tc>
                  <a:txBody>
                    <a:bodyPr/>
                    <a:lstStyle/>
                    <a:p>
                      <a:pPr>
                        <a:lnSpc>
                          <a:spcPct val="115000"/>
                        </a:lnSpc>
                        <a:spcAft>
                          <a:spcPts val="0"/>
                        </a:spcAft>
                      </a:pPr>
                      <a:r>
                        <a:rPr lang="fr-FR" sz="2000" dirty="0">
                          <a:solidFill>
                            <a:srgbClr val="FF0000"/>
                          </a:solidFill>
                          <a:latin typeface="Calibri"/>
                          <a:ea typeface="SimSun"/>
                        </a:rPr>
                        <a:t>Divers</a:t>
                      </a:r>
                      <a:endParaRPr lang="fr-FR" sz="2000" dirty="0">
                        <a:latin typeface="Times New Roman"/>
                        <a:ea typeface="SimSun"/>
                      </a:endParaRPr>
                    </a:p>
                  </a:txBody>
                  <a:tcPr marL="44450" marR="44450" marT="0" marB="0" anchor="b"/>
                </a:tc>
                <a:tc>
                  <a:txBody>
                    <a:bodyPr/>
                    <a:lstStyle/>
                    <a:p>
                      <a:pPr algn="r">
                        <a:lnSpc>
                          <a:spcPct val="115000"/>
                        </a:lnSpc>
                        <a:spcAft>
                          <a:spcPts val="0"/>
                        </a:spcAft>
                      </a:pPr>
                      <a:r>
                        <a:rPr lang="fr-FR" sz="2000" dirty="0">
                          <a:solidFill>
                            <a:srgbClr val="FF0000"/>
                          </a:solidFill>
                          <a:latin typeface="Calibri"/>
                          <a:ea typeface="SimSun"/>
                        </a:rPr>
                        <a:t>15,4</a:t>
                      </a:r>
                      <a:endParaRPr lang="fr-FR" sz="2000" dirty="0">
                        <a:latin typeface="Times New Roman"/>
                        <a:ea typeface="SimSun"/>
                      </a:endParaRPr>
                    </a:p>
                  </a:txBody>
                  <a:tcPr marL="44450" marR="44450" marT="0" marB="0" anchor="b"/>
                </a:tc>
              </a:tr>
              <a:tr h="423854">
                <a:tc>
                  <a:txBody>
                    <a:bodyPr/>
                    <a:lstStyle/>
                    <a:p>
                      <a:r>
                        <a:rPr lang="fr-FR" sz="2000" dirty="0" smtClean="0">
                          <a:solidFill>
                            <a:schemeClr val="tx1"/>
                          </a:solidFill>
                        </a:rPr>
                        <a:t>TOTAL</a:t>
                      </a:r>
                      <a:endParaRPr lang="fr-FR" sz="2000" dirty="0">
                        <a:solidFill>
                          <a:schemeClr val="tx1"/>
                        </a:solidFill>
                      </a:endParaRPr>
                    </a:p>
                  </a:txBody>
                  <a:tcPr/>
                </a:tc>
                <a:tc>
                  <a:txBody>
                    <a:bodyPr/>
                    <a:lstStyle/>
                    <a:p>
                      <a:pPr algn="r"/>
                      <a:r>
                        <a:rPr lang="fr-FR" sz="2000" dirty="0" smtClean="0">
                          <a:solidFill>
                            <a:schemeClr val="tx1"/>
                          </a:solidFill>
                          <a:latin typeface="Calibri" pitchFamily="34" charset="0"/>
                        </a:rPr>
                        <a:t>2585</a:t>
                      </a:r>
                      <a:endParaRPr lang="fr-FR" sz="2000" dirty="0">
                        <a:solidFill>
                          <a:schemeClr val="tx1"/>
                        </a:solidFill>
                        <a:latin typeface="Calibri" pitchFamily="34" charset="0"/>
                      </a:endParaRPr>
                    </a:p>
                  </a:txBody>
                  <a:tcPr/>
                </a:tc>
                <a:tc>
                  <a:txBody>
                    <a:bodyPr/>
                    <a:lstStyle/>
                    <a:p>
                      <a:r>
                        <a:rPr lang="fr-FR" sz="2000" dirty="0" smtClean="0">
                          <a:solidFill>
                            <a:srgbClr val="FF0000"/>
                          </a:solidFill>
                          <a:latin typeface="Calibri" pitchFamily="34" charset="0"/>
                        </a:rPr>
                        <a:t>TOTAL</a:t>
                      </a:r>
                      <a:endParaRPr lang="fr-FR" sz="2000" dirty="0">
                        <a:solidFill>
                          <a:srgbClr val="FF0000"/>
                        </a:solidFill>
                        <a:latin typeface="Calibri" pitchFamily="34" charset="0"/>
                      </a:endParaRPr>
                    </a:p>
                  </a:txBody>
                  <a:tcPr/>
                </a:tc>
                <a:tc>
                  <a:txBody>
                    <a:bodyPr/>
                    <a:lstStyle/>
                    <a:p>
                      <a:pPr algn="r"/>
                      <a:r>
                        <a:rPr lang="fr-FR" sz="2000" dirty="0" smtClean="0">
                          <a:solidFill>
                            <a:srgbClr val="FF0000"/>
                          </a:solidFill>
                          <a:latin typeface="Calibri" pitchFamily="34" charset="0"/>
                        </a:rPr>
                        <a:t>2934</a:t>
                      </a:r>
                    </a:p>
                  </a:txBody>
                  <a:tcPr/>
                </a:tc>
              </a:tr>
            </a:tbl>
          </a:graphicData>
        </a:graphic>
      </p:graphicFrame>
      <p:sp>
        <p:nvSpPr>
          <p:cNvPr id="10" name="ZoneTexte 9"/>
          <p:cNvSpPr txBox="1"/>
          <p:nvPr/>
        </p:nvSpPr>
        <p:spPr>
          <a:xfrm>
            <a:off x="1608083" y="5927834"/>
            <a:ext cx="8576441" cy="800219"/>
          </a:xfrm>
          <a:prstGeom prst="rect">
            <a:avLst/>
          </a:prstGeom>
          <a:noFill/>
        </p:spPr>
        <p:txBody>
          <a:bodyPr wrap="square" rtlCol="0">
            <a:spAutoFit/>
          </a:bodyPr>
          <a:lstStyle/>
          <a:p>
            <a:pPr algn="ctr"/>
            <a:r>
              <a:rPr lang="fr-FR" sz="2800" dirty="0" smtClean="0">
                <a:latin typeface="Calibri" pitchFamily="34" charset="0"/>
              </a:rPr>
              <a:t>Solde C.C.P. au 01/11/2013 : 3973 €</a:t>
            </a:r>
          </a:p>
          <a:p>
            <a:pPr algn="ctr"/>
            <a:endParaRPr lang="fr-FR" dirty="0"/>
          </a:p>
        </p:txBody>
      </p:sp>
    </p:spTree>
    <p:extLst>
      <p:ext uri="{BB962C8B-B14F-4D97-AF65-F5344CB8AC3E}">
        <p14:creationId xmlns="" xmlns:p14="http://schemas.microsoft.com/office/powerpoint/2010/main" val="1628715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0026" y="276087"/>
            <a:ext cx="9371949" cy="806479"/>
          </a:xfrm>
        </p:spPr>
        <p:txBody>
          <a:bodyPr/>
          <a:lstStyle/>
          <a:p>
            <a:pPr algn="l" defTabSz="914400">
              <a:spcBef>
                <a:spcPts val="0"/>
              </a:spcBef>
              <a:buNone/>
            </a:pPr>
            <a:r>
              <a:rPr lang="fr-FR" dirty="0" smtClean="0">
                <a:solidFill>
                  <a:srgbClr val="C00000"/>
                </a:solidFill>
                <a:latin typeface="Corbel"/>
              </a:rPr>
              <a:t>Election du nouveau bureau</a:t>
            </a:r>
            <a:endParaRPr lang="fr-FR" sz="3400" b="0" i="0" dirty="0">
              <a:solidFill>
                <a:srgbClr val="C00000"/>
              </a:solidFill>
              <a:latin typeface="Corbel"/>
              <a:ea typeface="+mj-ea"/>
              <a:cs typeface="+mj-cs"/>
            </a:endParaRPr>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5</a:t>
            </a:fld>
            <a:endParaRPr lang="en-US" sz="800" b="0" i="0">
              <a:solidFill>
                <a:srgbClr val="8BAA00">
                  <a:lumMod val="75000"/>
                </a:srgbClr>
              </a:solidFill>
              <a:latin typeface="Corbel"/>
              <a:ea typeface="+mn-ea"/>
              <a:cs typeface="+mn-cs"/>
            </a:endParaRPr>
          </a:p>
        </p:txBody>
      </p:sp>
      <p:sp>
        <p:nvSpPr>
          <p:cNvPr id="15"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6"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11" name="ZoneTexte 10"/>
          <p:cNvSpPr txBox="1"/>
          <p:nvPr/>
        </p:nvSpPr>
        <p:spPr>
          <a:xfrm>
            <a:off x="1418897" y="1051031"/>
            <a:ext cx="8597462" cy="5632311"/>
          </a:xfrm>
          <a:prstGeom prst="rect">
            <a:avLst/>
          </a:prstGeom>
          <a:noFill/>
        </p:spPr>
        <p:txBody>
          <a:bodyPr wrap="square" rtlCol="0">
            <a:spAutoFit/>
          </a:bodyPr>
          <a:lstStyle/>
          <a:p>
            <a:pPr algn="just"/>
            <a:r>
              <a:rPr lang="fr-FR" sz="2000" b="1" u="sng" dirty="0" smtClean="0"/>
              <a:t>Article 9 : Bureau </a:t>
            </a:r>
          </a:p>
          <a:p>
            <a:pPr algn="just"/>
            <a:r>
              <a:rPr lang="fr-FR" sz="2000" dirty="0" smtClean="0"/>
              <a:t>Le Bureau est composé d'au moins deux (2) membres, élus pour deux ans par l'Assemblée Générale. Les membres sont rééligibles. Lors de la création de l’association, le Président est nommé par les membres fondateurs. Le Bureau est choisi parmi les membres, il est nommé par le Président, il est composé de :</a:t>
            </a:r>
          </a:p>
          <a:p>
            <a:pPr algn="just">
              <a:buFont typeface="Arial" pitchFamily="34" charset="0"/>
              <a:buChar char="•"/>
            </a:pPr>
            <a:r>
              <a:rPr lang="fr-FR" sz="2000" dirty="0" smtClean="0"/>
              <a:t> Un Président. </a:t>
            </a:r>
          </a:p>
          <a:p>
            <a:pPr algn="just">
              <a:buFont typeface="Arial" pitchFamily="34" charset="0"/>
              <a:buChar char="•"/>
            </a:pPr>
            <a:r>
              <a:rPr lang="fr-FR" sz="2000" dirty="0" smtClean="0"/>
              <a:t> Un Trésorier s’il y a lieu.  </a:t>
            </a:r>
          </a:p>
          <a:p>
            <a:pPr algn="just">
              <a:buFont typeface="Arial" pitchFamily="34" charset="0"/>
              <a:buChar char="•"/>
            </a:pPr>
            <a:r>
              <a:rPr lang="fr-FR" sz="2000" dirty="0" smtClean="0"/>
              <a:t> Un ou plusieurs </a:t>
            </a:r>
            <a:r>
              <a:rPr lang="fr-FR" sz="2000" dirty="0" err="1" smtClean="0"/>
              <a:t>Vice-Présidents</a:t>
            </a:r>
            <a:r>
              <a:rPr lang="fr-FR" sz="2000" dirty="0" smtClean="0"/>
              <a:t> représentant les différentes zones de navigation et/ou différentes activités spécifiques aux objets  de l’association s’il y a lieu.  </a:t>
            </a:r>
          </a:p>
          <a:p>
            <a:pPr algn="just">
              <a:buFont typeface="Arial" pitchFamily="34" charset="0"/>
              <a:buChar char="•"/>
            </a:pPr>
            <a:r>
              <a:rPr lang="fr-FR" sz="2000" dirty="0" smtClean="0"/>
              <a:t> Un ou plusieurs Secrétaires s’il y a lieu. </a:t>
            </a:r>
          </a:p>
          <a:p>
            <a:pPr algn="just">
              <a:buFont typeface="Arial" pitchFamily="34" charset="0"/>
              <a:buChar char="•"/>
            </a:pPr>
            <a:r>
              <a:rPr lang="fr-FR" sz="2000" dirty="0" smtClean="0"/>
              <a:t> Un </a:t>
            </a:r>
            <a:r>
              <a:rPr lang="fr-FR" sz="2000" dirty="0" err="1" smtClean="0"/>
              <a:t>Vice-Président</a:t>
            </a:r>
            <a:r>
              <a:rPr lang="fr-FR" sz="2000" dirty="0" smtClean="0"/>
              <a:t> responsable du site internet s’il y a lieu. </a:t>
            </a:r>
          </a:p>
          <a:p>
            <a:pPr algn="just">
              <a:buFont typeface="Arial" pitchFamily="34" charset="0"/>
              <a:buChar char="•"/>
            </a:pPr>
            <a:r>
              <a:rPr lang="fr-FR" sz="2000" dirty="0" smtClean="0"/>
              <a:t> Un représentant des membres fondateurs.</a:t>
            </a:r>
          </a:p>
          <a:p>
            <a:pPr algn="just"/>
            <a:r>
              <a:rPr lang="fr-FR" sz="2000" dirty="0" smtClean="0"/>
              <a:t>Le Bureau peut également décider de la création d'autant de postes supplémentaires qu'il le jugera nécessaire, il peut également confier à une même personne les postes de Trésorier, Vice Président et Secrétaire. En cas de vacance, le Bureau pourvoit provisoirement au remplacement de ses membres. Il est procédé à leur remplacement définitif par la plus prochaine assemblée générale.</a:t>
            </a:r>
          </a:p>
        </p:txBody>
      </p:sp>
    </p:spTree>
    <p:extLst>
      <p:ext uri="{BB962C8B-B14F-4D97-AF65-F5344CB8AC3E}">
        <p14:creationId xmlns="" xmlns:p14="http://schemas.microsoft.com/office/powerpoint/2010/main" val="1628715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3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1" fill="hold" grpId="0"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3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11">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2" presetClass="entr" presetSubtype="1" fill="hold" grpId="0"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3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1">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9000"/>
                            </p:stCondLst>
                            <p:childTnLst>
                              <p:par>
                                <p:cTn id="20" presetID="2" presetClass="entr" presetSubtype="1" fill="hold" grpId="0"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3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11">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12000"/>
                            </p:stCondLst>
                            <p:childTnLst>
                              <p:par>
                                <p:cTn id="25" presetID="2" presetClass="entr" presetSubtype="1"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3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11">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5000"/>
                            </p:stCondLst>
                            <p:childTnLst>
                              <p:par>
                                <p:cTn id="30" presetID="2" presetClass="entr" presetSubtype="1"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3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11">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8000"/>
                            </p:stCondLst>
                            <p:childTnLst>
                              <p:par>
                                <p:cTn id="35" presetID="2" presetClass="entr" presetSubtype="1" fill="hold" grpId="0"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3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11">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21000"/>
                            </p:stCondLst>
                            <p:childTnLst>
                              <p:par>
                                <p:cTn id="40" presetID="2" presetClass="entr" presetSubtype="1" fill="hold" grpId="0"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30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11">
                                            <p:txEl>
                                              <p:pRg st="7" end="7"/>
                                            </p:txEl>
                                          </p:spTgt>
                                        </p:tgtEl>
                                        <p:attrNameLst>
                                          <p:attrName>ppt_y</p:attrName>
                                        </p:attrNameLst>
                                      </p:cBhvr>
                                      <p:tavLst>
                                        <p:tav tm="0">
                                          <p:val>
                                            <p:strVal val="0-#ppt_h/2"/>
                                          </p:val>
                                        </p:tav>
                                        <p:tav tm="100000">
                                          <p:val>
                                            <p:strVal val="#ppt_y"/>
                                          </p:val>
                                        </p:tav>
                                      </p:tavLst>
                                    </p:anim>
                                  </p:childTnLst>
                                </p:cTn>
                              </p:par>
                            </p:childTnLst>
                          </p:cTn>
                        </p:par>
                        <p:par>
                          <p:cTn id="44" fill="hold">
                            <p:stCondLst>
                              <p:cond delay="24000"/>
                            </p:stCondLst>
                            <p:childTnLst>
                              <p:par>
                                <p:cTn id="45" presetID="2" presetClass="entr" presetSubtype="1" fill="hold" grpId="0" nodeType="after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3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1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0997" y="-51767"/>
            <a:ext cx="9371949" cy="719424"/>
          </a:xfrm>
        </p:spPr>
        <p:txBody>
          <a:bodyPr/>
          <a:lstStyle/>
          <a:p>
            <a:pPr algn="l" defTabSz="914400">
              <a:spcBef>
                <a:spcPts val="0"/>
              </a:spcBef>
              <a:buNone/>
            </a:pPr>
            <a:r>
              <a:rPr lang="fr-FR" sz="3400" b="0" i="0" dirty="0" smtClean="0">
                <a:solidFill>
                  <a:srgbClr val="C00000"/>
                </a:solidFill>
                <a:latin typeface="Corbel"/>
                <a:ea typeface="+mj-ea"/>
                <a:cs typeface="+mj-cs"/>
              </a:rPr>
              <a:t>96 Bateaux et 100 Membres en 2013</a:t>
            </a:r>
            <a:endParaRPr lang="fr-FR" sz="3400" b="0" i="0" dirty="0">
              <a:solidFill>
                <a:srgbClr val="C00000"/>
              </a:solidFill>
              <a:latin typeface="Corbel"/>
              <a:ea typeface="+mj-ea"/>
              <a:cs typeface="+mj-cs"/>
            </a:endParaRPr>
          </a:p>
        </p:txBody>
      </p:sp>
      <p:graphicFrame>
        <p:nvGraphicFramePr>
          <p:cNvPr id="8" name="Espace réservé de contenu 7" descr="Exemple de tableau avec 3 colonnes et 4 lignes"/>
          <p:cNvGraphicFramePr>
            <a:graphicFrameLocks noGrp="1"/>
          </p:cNvGraphicFramePr>
          <p:nvPr>
            <p:ph sz="half" idx="2"/>
            <p:extLst>
              <p:ext uri="{D42A27DB-BD31-4B8C-83A1-F6EECF244321}">
                <p14:modId xmlns="" xmlns:p14="http://schemas.microsoft.com/office/powerpoint/2010/main" val="3129274785"/>
              </p:ext>
            </p:extLst>
          </p:nvPr>
        </p:nvGraphicFramePr>
        <p:xfrm>
          <a:off x="7884886" y="1512207"/>
          <a:ext cx="3073400" cy="4663845"/>
        </p:xfrm>
        <a:graphic>
          <a:graphicData uri="http://schemas.openxmlformats.org/drawingml/2006/table">
            <a:tbl>
              <a:tblPr firstRow="1" bandRow="1">
                <a:tableStyleId>{5C22544A-7EE6-4342-B048-85BDC9FD1C3A}</a:tableStyleId>
              </a:tblPr>
              <a:tblGrid>
                <a:gridCol w="1536700"/>
                <a:gridCol w="1536700"/>
              </a:tblGrid>
              <a:tr h="518205">
                <a:tc>
                  <a:txBody>
                    <a:bodyPr/>
                    <a:lstStyle/>
                    <a:p>
                      <a:endParaRPr lang="en-US" dirty="0"/>
                    </a:p>
                  </a:txBody>
                  <a:tcPr anchor="ctr"/>
                </a:tc>
                <a:tc>
                  <a:txBody>
                    <a:bodyPr/>
                    <a:lstStyle/>
                    <a:p>
                      <a:pPr algn="ctr"/>
                      <a:r>
                        <a:rPr lang="fr-FR" sz="1800" b="1" kern="1200" dirty="0" smtClean="0">
                          <a:solidFill>
                            <a:schemeClr val="lt1"/>
                          </a:solidFill>
                          <a:effectLst/>
                          <a:latin typeface="+mn-lt"/>
                          <a:ea typeface="+mn-ea"/>
                          <a:cs typeface="+mn-cs"/>
                        </a:rPr>
                        <a:t>2013</a:t>
                      </a:r>
                      <a:endParaRPr lang="en-US" dirty="0"/>
                    </a:p>
                  </a:txBody>
                  <a:tcPr anchor="ctr"/>
                </a:tc>
              </a:tr>
              <a:tr h="518205">
                <a:tc>
                  <a:txBody>
                    <a:bodyPr/>
                    <a:lstStyle/>
                    <a:p>
                      <a:r>
                        <a:rPr lang="fr-FR" sz="1800" kern="1200" dirty="0" smtClean="0">
                          <a:solidFill>
                            <a:schemeClr val="dk1"/>
                          </a:solidFill>
                          <a:effectLst/>
                          <a:latin typeface="+mn-lt"/>
                          <a:ea typeface="+mn-ea"/>
                          <a:cs typeface="+mn-cs"/>
                        </a:rPr>
                        <a:t>Nord</a:t>
                      </a:r>
                      <a:endParaRPr lang="en-US" dirty="0"/>
                    </a:p>
                  </a:txBody>
                  <a:tcPr anchor="ctr"/>
                </a:tc>
                <a:tc>
                  <a:txBody>
                    <a:bodyPr/>
                    <a:lstStyle/>
                    <a:p>
                      <a:pPr algn="ctr"/>
                      <a:r>
                        <a:rPr lang="en-US" dirty="0" smtClean="0"/>
                        <a:t>10</a:t>
                      </a:r>
                      <a:endParaRPr lang="en-US" dirty="0"/>
                    </a:p>
                  </a:txBody>
                  <a:tcPr anchor="ctr"/>
                </a:tc>
              </a:tr>
              <a:tr h="518205">
                <a:tc>
                  <a:txBody>
                    <a:bodyPr/>
                    <a:lstStyle/>
                    <a:p>
                      <a:r>
                        <a:rPr lang="fr-FR" sz="1800" kern="1200" dirty="0" smtClean="0">
                          <a:solidFill>
                            <a:schemeClr val="dk1"/>
                          </a:solidFill>
                          <a:effectLst/>
                          <a:latin typeface="+mn-lt"/>
                          <a:ea typeface="+mn-ea"/>
                          <a:cs typeface="+mn-cs"/>
                        </a:rPr>
                        <a:t>Manche</a:t>
                      </a:r>
                      <a:endParaRPr lang="en-US" dirty="0"/>
                    </a:p>
                  </a:txBody>
                  <a:tcPr anchor="ctr"/>
                </a:tc>
                <a:tc>
                  <a:txBody>
                    <a:bodyPr/>
                    <a:lstStyle/>
                    <a:p>
                      <a:pPr algn="ctr"/>
                      <a:r>
                        <a:rPr lang="en-US" dirty="0" smtClean="0"/>
                        <a:t>12</a:t>
                      </a:r>
                      <a:endParaRPr lang="en-US" dirty="0"/>
                    </a:p>
                  </a:txBody>
                  <a:tcPr anchor="ctr"/>
                </a:tc>
              </a:tr>
              <a:tr h="518205">
                <a:tc>
                  <a:txBody>
                    <a:bodyPr/>
                    <a:lstStyle/>
                    <a:p>
                      <a:r>
                        <a:rPr lang="en-US" dirty="0" err="1" smtClean="0"/>
                        <a:t>Atlantique</a:t>
                      </a:r>
                      <a:endParaRPr lang="en-US" dirty="0"/>
                    </a:p>
                  </a:txBody>
                  <a:tcPr anchor="ctr"/>
                </a:tc>
                <a:tc>
                  <a:txBody>
                    <a:bodyPr/>
                    <a:lstStyle/>
                    <a:p>
                      <a:pPr algn="ctr"/>
                      <a:r>
                        <a:rPr lang="en-US" dirty="0" smtClean="0"/>
                        <a:t>31</a:t>
                      </a:r>
                      <a:endParaRPr lang="en-US" dirty="0"/>
                    </a:p>
                  </a:txBody>
                  <a:tcPr anchor="ctr"/>
                </a:tc>
              </a:tr>
              <a:tr h="518205">
                <a:tc>
                  <a:txBody>
                    <a:bodyPr/>
                    <a:lstStyle/>
                    <a:p>
                      <a:r>
                        <a:rPr lang="en-US" dirty="0" err="1" smtClean="0"/>
                        <a:t>Gascogne</a:t>
                      </a:r>
                      <a:endParaRPr lang="en-US" dirty="0"/>
                    </a:p>
                  </a:txBody>
                  <a:tcPr anchor="ctr"/>
                </a:tc>
                <a:tc>
                  <a:txBody>
                    <a:bodyPr/>
                    <a:lstStyle/>
                    <a:p>
                      <a:pPr algn="ctr"/>
                      <a:r>
                        <a:rPr lang="en-US" dirty="0" smtClean="0"/>
                        <a:t>6</a:t>
                      </a:r>
                      <a:endParaRPr lang="en-US" dirty="0"/>
                    </a:p>
                  </a:txBody>
                  <a:tcPr anchor="ctr"/>
                </a:tc>
              </a:tr>
              <a:tr h="518205">
                <a:tc>
                  <a:txBody>
                    <a:bodyPr/>
                    <a:lstStyle/>
                    <a:p>
                      <a:r>
                        <a:rPr lang="en-US" dirty="0" smtClean="0"/>
                        <a:t>Lion</a:t>
                      </a:r>
                      <a:endParaRPr lang="en-US" dirty="0"/>
                    </a:p>
                  </a:txBody>
                  <a:tcPr anchor="ctr"/>
                </a:tc>
                <a:tc>
                  <a:txBody>
                    <a:bodyPr/>
                    <a:lstStyle/>
                    <a:p>
                      <a:pPr algn="ctr"/>
                      <a:r>
                        <a:rPr lang="en-US" dirty="0" smtClean="0"/>
                        <a:t>7</a:t>
                      </a:r>
                      <a:endParaRPr lang="en-US" dirty="0"/>
                    </a:p>
                  </a:txBody>
                  <a:tcPr anchor="ctr"/>
                </a:tc>
              </a:tr>
              <a:tr h="518205">
                <a:tc>
                  <a:txBody>
                    <a:bodyPr/>
                    <a:lstStyle/>
                    <a:p>
                      <a:r>
                        <a:rPr lang="en-US" dirty="0" err="1" smtClean="0"/>
                        <a:t>Ligure</a:t>
                      </a:r>
                      <a:endParaRPr lang="en-US" dirty="0"/>
                    </a:p>
                  </a:txBody>
                  <a:tcPr anchor="ctr"/>
                </a:tc>
                <a:tc>
                  <a:txBody>
                    <a:bodyPr/>
                    <a:lstStyle/>
                    <a:p>
                      <a:pPr algn="ctr"/>
                      <a:r>
                        <a:rPr lang="en-US" dirty="0" smtClean="0"/>
                        <a:t>13</a:t>
                      </a:r>
                      <a:endParaRPr lang="en-US" dirty="0"/>
                    </a:p>
                  </a:txBody>
                  <a:tcPr anchor="ctr"/>
                </a:tc>
              </a:tr>
              <a:tr h="518205">
                <a:tc>
                  <a:txBody>
                    <a:bodyPr/>
                    <a:lstStyle/>
                    <a:p>
                      <a:r>
                        <a:rPr lang="en-US" dirty="0" err="1" smtClean="0"/>
                        <a:t>Lacs</a:t>
                      </a:r>
                      <a:r>
                        <a:rPr lang="en-US" dirty="0" smtClean="0"/>
                        <a:t> </a:t>
                      </a:r>
                      <a:r>
                        <a:rPr lang="en-US" dirty="0" err="1" smtClean="0"/>
                        <a:t>Alpins</a:t>
                      </a:r>
                      <a:endParaRPr lang="en-US" dirty="0"/>
                    </a:p>
                  </a:txBody>
                  <a:tcPr anchor="ctr"/>
                </a:tc>
                <a:tc>
                  <a:txBody>
                    <a:bodyPr/>
                    <a:lstStyle/>
                    <a:p>
                      <a:pPr algn="ctr"/>
                      <a:r>
                        <a:rPr lang="en-US" dirty="0" smtClean="0"/>
                        <a:t>11</a:t>
                      </a:r>
                      <a:endParaRPr lang="en-US" dirty="0"/>
                    </a:p>
                  </a:txBody>
                  <a:tcPr anchor="ctr"/>
                </a:tc>
              </a:tr>
              <a:tr h="518205">
                <a:tc>
                  <a:txBody>
                    <a:bodyPr/>
                    <a:lstStyle/>
                    <a:p>
                      <a:r>
                        <a:rPr lang="fr-BE" sz="1800" kern="1200" dirty="0" smtClean="0">
                          <a:solidFill>
                            <a:schemeClr val="dk1"/>
                          </a:solidFill>
                          <a:effectLst/>
                          <a:latin typeface="+mn-lt"/>
                          <a:ea typeface="+mn-ea"/>
                          <a:cs typeface="+mn-cs"/>
                        </a:rPr>
                        <a:t>Offshore</a:t>
                      </a:r>
                      <a:endParaRPr lang="en-US" dirty="0"/>
                    </a:p>
                  </a:txBody>
                  <a:tcPr anchor="ctr"/>
                </a:tc>
                <a:tc>
                  <a:txBody>
                    <a:bodyPr/>
                    <a:lstStyle/>
                    <a:p>
                      <a:pPr algn="ctr"/>
                      <a:r>
                        <a:rPr lang="en-US" dirty="0" smtClean="0"/>
                        <a:t>6</a:t>
                      </a:r>
                      <a:endParaRPr lang="en-US" dirty="0"/>
                    </a:p>
                  </a:txBody>
                  <a:tcPr anchor="ctr"/>
                </a:tc>
              </a:tr>
            </a:tbl>
          </a:graphicData>
        </a:graphic>
      </p:graphicFrame>
      <p:sp>
        <p:nvSpPr>
          <p:cNvPr id="7" name="Espace réservé du numéro de diapositive 6"/>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6</a:t>
            </a:fld>
            <a:endParaRPr lang="en-US" sz="800" b="0" i="0">
              <a:solidFill>
                <a:srgbClr val="8BAA00">
                  <a:lumMod val="75000"/>
                </a:srgbClr>
              </a:solidFill>
              <a:latin typeface="Corbel"/>
              <a:ea typeface="+mn-ea"/>
              <a:cs typeface="+mn-cs"/>
            </a:endParaRPr>
          </a:p>
        </p:txBody>
      </p:sp>
      <p:sp>
        <p:nvSpPr>
          <p:cNvPr id="9"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0"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471" t="19759" r="14535" b="17487"/>
          <a:stretch/>
        </p:blipFill>
        <p:spPr bwMode="auto">
          <a:xfrm>
            <a:off x="362858" y="667657"/>
            <a:ext cx="7170058" cy="57621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2496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fltVal val="0"/>
                                          </p:val>
                                        </p:tav>
                                        <p:tav tm="100000">
                                          <p:val>
                                            <p:strVal val="#ppt_w"/>
                                          </p:val>
                                        </p:tav>
                                      </p:tavLst>
                                    </p:anim>
                                    <p:anim calcmode="lin" valueType="num">
                                      <p:cBhvr>
                                        <p:cTn id="8" dur="3000" fill="hold"/>
                                        <p:tgtEl>
                                          <p:spTgt spid="1026"/>
                                        </p:tgtEl>
                                        <p:attrNameLst>
                                          <p:attrName>ppt_h</p:attrName>
                                        </p:attrNameLst>
                                      </p:cBhvr>
                                      <p:tavLst>
                                        <p:tav tm="0">
                                          <p:val>
                                            <p:fltVal val="0"/>
                                          </p:val>
                                        </p:tav>
                                        <p:tav tm="100000">
                                          <p:val>
                                            <p:strVal val="#ppt_h"/>
                                          </p:val>
                                        </p:tav>
                                      </p:tavLst>
                                    </p:anim>
                                    <p:animEffect transition="in" filter="fade">
                                      <p:cBhvr>
                                        <p:cTn id="9" dur="3000"/>
                                        <p:tgtEl>
                                          <p:spTgt spid="1026"/>
                                        </p:tgtEl>
                                      </p:cBhvr>
                                    </p:animEffect>
                                  </p:childTnLst>
                                </p:cTn>
                              </p:par>
                            </p:childTnLst>
                          </p:cTn>
                        </p:par>
                        <p:par>
                          <p:cTn id="10" fill="hold">
                            <p:stCondLst>
                              <p:cond delay="30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0026" y="276087"/>
            <a:ext cx="9371949" cy="524013"/>
          </a:xfrm>
        </p:spPr>
        <p:txBody>
          <a:bodyPr>
            <a:normAutofit fontScale="90000"/>
          </a:bodyPr>
          <a:lstStyle/>
          <a:p>
            <a:r>
              <a:rPr lang="en-US" dirty="0" err="1" smtClean="0"/>
              <a:t>Statistiques</a:t>
            </a:r>
            <a:r>
              <a:rPr lang="en-US" dirty="0" smtClean="0"/>
              <a:t> du site</a:t>
            </a:r>
            <a:endParaRPr lang="en-US" dirty="0"/>
          </a:p>
        </p:txBody>
      </p:sp>
      <p:sp>
        <p:nvSpPr>
          <p:cNvPr id="3" name="Espace réservé du texte 2"/>
          <p:cNvSpPr>
            <a:spLocks noGrp="1"/>
          </p:cNvSpPr>
          <p:nvPr>
            <p:ph type="body" idx="1"/>
          </p:nvPr>
        </p:nvSpPr>
        <p:spPr>
          <a:xfrm>
            <a:off x="623845" y="735330"/>
            <a:ext cx="5394430" cy="458470"/>
          </a:xfrm>
        </p:spPr>
        <p:txBody>
          <a:bodyPr>
            <a:normAutofit/>
          </a:bodyPr>
          <a:lstStyle/>
          <a:p>
            <a:r>
              <a:rPr lang="en-US" dirty="0" smtClean="0"/>
              <a:t>              Comment on </a:t>
            </a:r>
            <a:r>
              <a:rPr lang="en-US" dirty="0" err="1" smtClean="0"/>
              <a:t>vient</a:t>
            </a:r>
            <a:r>
              <a:rPr lang="en-US" dirty="0" smtClean="0"/>
              <a:t> chez nous ?</a:t>
            </a:r>
            <a:endParaRPr lang="en-US" dirty="0"/>
          </a:p>
        </p:txBody>
      </p:sp>
      <p:sp>
        <p:nvSpPr>
          <p:cNvPr id="4" name="Espace réservé de contenu 3"/>
          <p:cNvSpPr>
            <a:spLocks noGrp="1"/>
          </p:cNvSpPr>
          <p:nvPr>
            <p:ph sz="half" idx="2"/>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7</a:t>
            </a:fld>
            <a:endParaRPr lang="en-US" sz="800" b="0" i="0">
              <a:solidFill>
                <a:srgbClr val="8BAA00">
                  <a:lumMod val="75000"/>
                </a:srgbClr>
              </a:solidFill>
              <a:latin typeface="Corbel"/>
              <a:ea typeface="+mn-ea"/>
              <a:cs typeface="+mn-cs"/>
            </a:endParaRPr>
          </a:p>
        </p:txBody>
      </p:sp>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415" t="30083" r="6318" b="13589"/>
          <a:stretch/>
        </p:blipFill>
        <p:spPr bwMode="auto">
          <a:xfrm>
            <a:off x="406947" y="1228178"/>
            <a:ext cx="10163832" cy="4941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2"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
        <p:nvSpPr>
          <p:cNvPr id="14" name="Rectangle 13"/>
          <p:cNvSpPr/>
          <p:nvPr/>
        </p:nvSpPr>
        <p:spPr>
          <a:xfrm>
            <a:off x="5538952" y="1"/>
            <a:ext cx="4708634" cy="2908489"/>
          </a:xfrm>
          <a:prstGeom prst="rect">
            <a:avLst/>
          </a:prstGeom>
        </p:spPr>
        <p:txBody>
          <a:bodyPr wrap="square">
            <a:spAutoFit/>
          </a:bodyPr>
          <a:lstStyle/>
          <a:p>
            <a:pPr algn="ctr"/>
            <a:endParaRPr lang="en-US" sz="2800" b="1" dirty="0" smtClean="0"/>
          </a:p>
          <a:p>
            <a:pPr algn="ctr"/>
            <a:r>
              <a:rPr lang="en-US" sz="3100" dirty="0" smtClean="0">
                <a:solidFill>
                  <a:schemeClr val="accent1">
                    <a:lumMod val="50000"/>
                  </a:schemeClr>
                </a:solidFill>
              </a:rPr>
              <a:t>Association First30.org</a:t>
            </a:r>
          </a:p>
          <a:p>
            <a:pPr algn="ctr"/>
            <a:r>
              <a:rPr lang="en-US" sz="3100" dirty="0" err="1" smtClean="0">
                <a:solidFill>
                  <a:schemeClr val="accent1">
                    <a:lumMod val="50000"/>
                  </a:schemeClr>
                </a:solidFill>
              </a:rPr>
              <a:t>c’est</a:t>
            </a:r>
            <a:r>
              <a:rPr lang="en-US" sz="3100" dirty="0" smtClean="0">
                <a:solidFill>
                  <a:schemeClr val="accent1">
                    <a:lumMod val="50000"/>
                  </a:schemeClr>
                </a:solidFill>
              </a:rPr>
              <a:t> en 2013:</a:t>
            </a:r>
          </a:p>
          <a:p>
            <a:pPr algn="ctr"/>
            <a:r>
              <a:rPr lang="en-US" sz="3100" b="1" dirty="0" smtClean="0"/>
              <a:t>70.000 </a:t>
            </a:r>
            <a:r>
              <a:rPr lang="en-US" sz="3100" b="1" dirty="0" err="1" smtClean="0"/>
              <a:t>visites</a:t>
            </a:r>
            <a:r>
              <a:rPr lang="en-US" sz="3100" b="1" dirty="0" smtClean="0"/>
              <a:t> </a:t>
            </a:r>
          </a:p>
          <a:p>
            <a:pPr algn="ctr"/>
            <a:r>
              <a:rPr lang="en-US" sz="3100" b="1" dirty="0" smtClean="0"/>
              <a:t>31.000 </a:t>
            </a:r>
            <a:r>
              <a:rPr lang="en-US" sz="3100" b="1" dirty="0" err="1" smtClean="0"/>
              <a:t>visiteurs</a:t>
            </a:r>
            <a:r>
              <a:rPr lang="en-US" sz="3100" b="1" dirty="0" smtClean="0"/>
              <a:t> </a:t>
            </a:r>
            <a:r>
              <a:rPr lang="en-US" sz="3100" b="1" dirty="0" err="1" smtClean="0"/>
              <a:t>uniques</a:t>
            </a:r>
            <a:endParaRPr lang="en-US" sz="3100" b="1" dirty="0" smtClean="0"/>
          </a:p>
          <a:p>
            <a:pPr algn="ctr"/>
            <a:r>
              <a:rPr lang="en-US" sz="3100" b="1" dirty="0" smtClean="0"/>
              <a:t> 210.000 pages </a:t>
            </a:r>
            <a:r>
              <a:rPr lang="en-US" sz="3100" b="1" dirty="0" err="1" smtClean="0"/>
              <a:t>vues</a:t>
            </a:r>
            <a:endParaRPr lang="en-US" sz="3100" b="1" dirty="0" smtClean="0"/>
          </a:p>
        </p:txBody>
      </p:sp>
    </p:spTree>
    <p:extLst>
      <p:ext uri="{BB962C8B-B14F-4D97-AF65-F5344CB8AC3E}">
        <p14:creationId xmlns="" xmlns:p14="http://schemas.microsoft.com/office/powerpoint/2010/main" val="1127178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20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 calcmode="lin" valueType="num">
                                      <p:cBhvr additive="base">
                                        <p:cTn id="18" dur="20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2" presetClass="entr" presetSubtype="4"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20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2" presetClass="entr" presetSubtype="4" fill="hold" grpId="0" nodeType="after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 calcmode="lin" valueType="num">
                                      <p:cBhvr additive="base">
                                        <p:cTn id="28" dur="20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9000"/>
                            </p:stCondLst>
                            <p:childTnLst>
                              <p:par>
                                <p:cTn id="31" presetID="2" presetClass="entr" presetSubtype="4" fill="hold" grpId="0" nodeType="after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 calcmode="lin" valueType="num">
                                      <p:cBhvr additive="base">
                                        <p:cTn id="33" dur="20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0026" y="276087"/>
            <a:ext cx="9371949" cy="771663"/>
          </a:xfrm>
        </p:spPr>
        <p:txBody>
          <a:bodyPr/>
          <a:lstStyle/>
          <a:p>
            <a:r>
              <a:rPr lang="en-US" dirty="0"/>
              <a:t>Les voyageurs </a:t>
            </a:r>
            <a:r>
              <a:rPr lang="en-US" dirty="0" smtClean="0"/>
              <a:t>“</a:t>
            </a:r>
            <a:r>
              <a:rPr lang="en-US" dirty="0" err="1" smtClean="0"/>
              <a:t>Spotisés</a:t>
            </a:r>
            <a:r>
              <a:rPr lang="en-US" dirty="0" smtClean="0"/>
              <a:t>” en 2013</a:t>
            </a:r>
            <a:endParaRPr lang="en-US" dirty="0"/>
          </a:p>
        </p:txBody>
      </p:sp>
      <p:sp>
        <p:nvSpPr>
          <p:cNvPr id="3" name="Espace réservé du texte 2"/>
          <p:cNvSpPr>
            <a:spLocks noGrp="1"/>
          </p:cNvSpPr>
          <p:nvPr>
            <p:ph type="body" idx="1"/>
          </p:nvPr>
        </p:nvSpPr>
        <p:spPr>
          <a:xfrm>
            <a:off x="1390649" y="1049655"/>
            <a:ext cx="4608576" cy="823912"/>
          </a:xfrm>
        </p:spPr>
        <p:txBody>
          <a:bodyPr/>
          <a:lstStyle/>
          <a:p>
            <a:r>
              <a:rPr lang="en-US" dirty="0" err="1" smtClean="0"/>
              <a:t>Méditerrannée</a:t>
            </a:r>
            <a:endParaRPr lang="en-US" dirty="0"/>
          </a:p>
        </p:txBody>
      </p:sp>
      <p:sp>
        <p:nvSpPr>
          <p:cNvPr id="4" name="Espace réservé de contenu 3"/>
          <p:cNvSpPr>
            <a:spLocks noGrp="1"/>
          </p:cNvSpPr>
          <p:nvPr>
            <p:ph sz="half" idx="2"/>
          </p:nvPr>
        </p:nvSpPr>
        <p:spPr>
          <a:xfrm>
            <a:off x="1409699" y="1838326"/>
            <a:ext cx="4608576" cy="4351338"/>
          </a:xfrm>
        </p:spPr>
        <p:txBody>
          <a:bodyPr>
            <a:normAutofit fontScale="47500" lnSpcReduction="20000"/>
          </a:bodyPr>
          <a:lstStyle/>
          <a:p>
            <a:endParaRPr lang="en-US" dirty="0" smtClean="0"/>
          </a:p>
          <a:p>
            <a:endParaRPr lang="en-US" dirty="0" smtClean="0"/>
          </a:p>
          <a:p>
            <a:endParaRPr lang="en-US" dirty="0" smtClean="0"/>
          </a:p>
          <a:p>
            <a:endParaRPr lang="en-US" dirty="0" smtClean="0"/>
          </a:p>
          <a:p>
            <a:r>
              <a:rPr lang="en-US" sz="5100" dirty="0" err="1" smtClean="0"/>
              <a:t>Koantic</a:t>
            </a:r>
            <a:endParaRPr lang="en-US" sz="51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5100" dirty="0" err="1" smtClean="0"/>
              <a:t>Ratafia</a:t>
            </a:r>
            <a:r>
              <a:rPr lang="en-US" dirty="0" smtClean="0"/>
              <a:t/>
            </a:r>
            <a:br>
              <a:rPr lang="en-US" dirty="0" smtClean="0"/>
            </a:br>
            <a:r>
              <a:rPr lang="en-US" dirty="0" smtClean="0"/>
              <a:t/>
            </a:r>
            <a:br>
              <a:rPr lang="en-US" dirty="0" smtClean="0"/>
            </a:br>
            <a:endParaRPr lang="en-US" dirty="0" smtClean="0"/>
          </a:p>
          <a:p>
            <a:endParaRPr lang="en-US" dirty="0" smtClean="0"/>
          </a:p>
          <a:p>
            <a:endParaRPr lang="en-US" dirty="0" smtClean="0"/>
          </a:p>
          <a:p>
            <a:r>
              <a:rPr lang="en-US" sz="5100" dirty="0" err="1" smtClean="0"/>
              <a:t>OzOns</a:t>
            </a:r>
            <a:endParaRPr lang="en-US" sz="5100" dirty="0"/>
          </a:p>
        </p:txBody>
      </p:sp>
      <p:sp>
        <p:nvSpPr>
          <p:cNvPr id="5" name="Espace réservé du texte 4"/>
          <p:cNvSpPr>
            <a:spLocks noGrp="1"/>
          </p:cNvSpPr>
          <p:nvPr>
            <p:ph type="body" sz="quarter" idx="3"/>
          </p:nvPr>
        </p:nvSpPr>
        <p:spPr>
          <a:xfrm>
            <a:off x="6120913" y="1049655"/>
            <a:ext cx="4610100" cy="823912"/>
          </a:xfrm>
        </p:spPr>
        <p:txBody>
          <a:bodyPr/>
          <a:lstStyle/>
          <a:p>
            <a:r>
              <a:rPr lang="en-US" dirty="0" err="1" smtClean="0"/>
              <a:t>Atlantique</a:t>
            </a:r>
            <a:endParaRPr lang="en-US" dirty="0"/>
          </a:p>
        </p:txBody>
      </p:sp>
      <p:sp>
        <p:nvSpPr>
          <p:cNvPr id="6" name="Espace réservé de contenu 5"/>
          <p:cNvSpPr>
            <a:spLocks noGrp="1"/>
          </p:cNvSpPr>
          <p:nvPr>
            <p:ph sz="quarter" idx="4"/>
          </p:nvPr>
        </p:nvSpPr>
        <p:spPr>
          <a:xfrm>
            <a:off x="6172200" y="1828800"/>
            <a:ext cx="4610100" cy="4360863"/>
          </a:xfrm>
        </p:spPr>
        <p:txBody>
          <a:bodyPr/>
          <a:lstStyle/>
          <a:p>
            <a:r>
              <a:rPr lang="en-US" sz="2400" dirty="0" err="1" smtClean="0"/>
              <a:t>Cyem</a:t>
            </a:r>
            <a:r>
              <a:rPr lang="en-US" dirty="0" smtClean="0"/>
              <a:t/>
            </a:r>
            <a:br>
              <a:rPr lang="en-US" dirty="0" smtClean="0"/>
            </a:br>
            <a:endParaRPr lang="en-US" dirty="0" smtClean="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8</a:t>
            </a:fld>
            <a:endParaRPr lang="en-US" sz="800" b="0" i="0" dirty="0">
              <a:solidFill>
                <a:srgbClr val="8BAA00">
                  <a:lumMod val="75000"/>
                </a:srgbClr>
              </a:solidFill>
              <a:latin typeface="Corbel"/>
              <a:ea typeface="+mn-ea"/>
              <a:cs typeface="+mn-cs"/>
            </a:endParaRPr>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006" t="24368" r="11993" b="8892"/>
          <a:stretch/>
        </p:blipFill>
        <p:spPr bwMode="auto">
          <a:xfrm>
            <a:off x="2832573" y="1981224"/>
            <a:ext cx="2671763" cy="21151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045" t="19210" r="11855" b="14157"/>
          <a:stretch/>
        </p:blipFill>
        <p:spPr bwMode="auto">
          <a:xfrm>
            <a:off x="2830127" y="4140053"/>
            <a:ext cx="1584218" cy="1250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6966" t="28595" r="11856" b="6629"/>
          <a:stretch/>
        </p:blipFill>
        <p:spPr bwMode="auto">
          <a:xfrm>
            <a:off x="2830127" y="5451679"/>
            <a:ext cx="1584217" cy="1028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5"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pic>
        <p:nvPicPr>
          <p:cNvPr id="16"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6966" t="30845" r="11969" b="3178"/>
          <a:stretch/>
        </p:blipFill>
        <p:spPr bwMode="auto">
          <a:xfrm>
            <a:off x="5954892" y="2181625"/>
            <a:ext cx="5490874" cy="4292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21809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 calcmode="lin" valueType="num">
                                      <p:cBhvr>
                                        <p:cTn id="9" dur="2000" fill="hold"/>
                                        <p:tgtEl>
                                          <p:spTgt spid="2050"/>
                                        </p:tgtEl>
                                        <p:attrNameLst>
                                          <p:attrName>style.rotation</p:attrName>
                                        </p:attrNameLst>
                                      </p:cBhvr>
                                      <p:tavLst>
                                        <p:tav tm="0">
                                          <p:val>
                                            <p:fltVal val="90"/>
                                          </p:val>
                                        </p:tav>
                                        <p:tav tm="100000">
                                          <p:val>
                                            <p:fltVal val="0"/>
                                          </p:val>
                                        </p:tav>
                                      </p:tavLst>
                                    </p:anim>
                                    <p:animEffect transition="in" filter="fade">
                                      <p:cBhvr>
                                        <p:cTn id="10" dur="2000"/>
                                        <p:tgtEl>
                                          <p:spTgt spid="2050"/>
                                        </p:tgtEl>
                                      </p:cBhvr>
                                    </p:animEffect>
                                  </p:childTnLst>
                                </p:cTn>
                              </p:par>
                            </p:childTnLst>
                          </p:cTn>
                        </p:par>
                        <p:par>
                          <p:cTn id="11" fill="hold">
                            <p:stCondLst>
                              <p:cond delay="2000"/>
                            </p:stCondLst>
                            <p:childTnLst>
                              <p:par>
                                <p:cTn id="12" presetID="4" presetClass="entr" presetSubtype="16"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ox(in)">
                                      <p:cBhvr>
                                        <p:cTn id="14" dur="2000"/>
                                        <p:tgtEl>
                                          <p:spTgt spid="2051"/>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childTnLst>
                                </p:cTn>
                              </p:par>
                            </p:childTnLst>
                          </p:cTn>
                        </p:par>
                        <p:par>
                          <p:cTn id="19" fill="hold">
                            <p:stCondLst>
                              <p:cond delay="5000"/>
                            </p:stCondLst>
                            <p:childTnLst>
                              <p:par>
                                <p:cTn id="20" presetID="3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000" fill="hold"/>
                                        <p:tgtEl>
                                          <p:spTgt spid="16"/>
                                        </p:tgtEl>
                                        <p:attrNameLst>
                                          <p:attrName>ppt_w</p:attrName>
                                        </p:attrNameLst>
                                      </p:cBhvr>
                                      <p:tavLst>
                                        <p:tav tm="0">
                                          <p:val>
                                            <p:fltVal val="0"/>
                                          </p:val>
                                        </p:tav>
                                        <p:tav tm="100000">
                                          <p:val>
                                            <p:strVal val="#ppt_w"/>
                                          </p:val>
                                        </p:tav>
                                      </p:tavLst>
                                    </p:anim>
                                    <p:anim calcmode="lin" valueType="num">
                                      <p:cBhvr>
                                        <p:cTn id="23" dur="2000" fill="hold"/>
                                        <p:tgtEl>
                                          <p:spTgt spid="16"/>
                                        </p:tgtEl>
                                        <p:attrNameLst>
                                          <p:attrName>ppt_h</p:attrName>
                                        </p:attrNameLst>
                                      </p:cBhvr>
                                      <p:tavLst>
                                        <p:tav tm="0">
                                          <p:val>
                                            <p:fltVal val="0"/>
                                          </p:val>
                                        </p:tav>
                                        <p:tav tm="100000">
                                          <p:val>
                                            <p:strVal val="#ppt_h"/>
                                          </p:val>
                                        </p:tav>
                                      </p:tavLst>
                                    </p:anim>
                                    <p:anim calcmode="lin" valueType="num">
                                      <p:cBhvr>
                                        <p:cTn id="24" dur="2000" fill="hold"/>
                                        <p:tgtEl>
                                          <p:spTgt spid="16"/>
                                        </p:tgtEl>
                                        <p:attrNameLst>
                                          <p:attrName>style.rotation</p:attrName>
                                        </p:attrNameLst>
                                      </p:cBhvr>
                                      <p:tavLst>
                                        <p:tav tm="0">
                                          <p:val>
                                            <p:fltVal val="90"/>
                                          </p:val>
                                        </p:tav>
                                        <p:tav tm="100000">
                                          <p:val>
                                            <p:fltVal val="0"/>
                                          </p:val>
                                        </p:tav>
                                      </p:tavLst>
                                    </p:anim>
                                    <p:animEffect transition="in" filter="fade">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0501" y="200025"/>
            <a:ext cx="9371949" cy="745278"/>
          </a:xfrm>
        </p:spPr>
        <p:txBody>
          <a:bodyPr/>
          <a:lstStyle/>
          <a:p>
            <a:r>
              <a:rPr lang="en-US" dirty="0" smtClean="0"/>
              <a:t>Les voyageurs en 2013/2014 “</a:t>
            </a:r>
            <a:r>
              <a:rPr lang="en-US" dirty="0" err="1" smtClean="0"/>
              <a:t>spotisés</a:t>
            </a:r>
            <a:r>
              <a:rPr lang="en-US" dirty="0" smtClean="0"/>
              <a:t>” </a:t>
            </a:r>
            <a:r>
              <a:rPr lang="en-US" dirty="0" err="1" smtClean="0"/>
              <a:t>ou</a:t>
            </a:r>
            <a:r>
              <a:rPr lang="en-US" dirty="0" smtClean="0"/>
              <a:t> pas </a:t>
            </a:r>
            <a:r>
              <a:rPr lang="en-US" dirty="0" smtClean="0">
                <a:sym typeface="Wingdings" pitchFamily="2" charset="2"/>
              </a:rPr>
              <a:t></a:t>
            </a:r>
            <a:endParaRPr lang="en-US" dirty="0"/>
          </a:p>
        </p:txBody>
      </p:sp>
      <p:sp>
        <p:nvSpPr>
          <p:cNvPr id="3" name="Espace réservé du texte 2"/>
          <p:cNvSpPr>
            <a:spLocks noGrp="1"/>
          </p:cNvSpPr>
          <p:nvPr>
            <p:ph type="body" idx="1"/>
          </p:nvPr>
        </p:nvSpPr>
        <p:spPr>
          <a:xfrm>
            <a:off x="1051034" y="868680"/>
            <a:ext cx="4957716" cy="569595"/>
          </a:xfrm>
        </p:spPr>
        <p:txBody>
          <a:bodyPr/>
          <a:lstStyle/>
          <a:p>
            <a:r>
              <a:rPr lang="en-US" dirty="0" smtClean="0"/>
              <a:t>Tour  de </a:t>
            </a:r>
            <a:r>
              <a:rPr lang="en-US" dirty="0" err="1" smtClean="0"/>
              <a:t>l’Atlantique</a:t>
            </a:r>
            <a:endParaRPr lang="en-US" dirty="0"/>
          </a:p>
        </p:txBody>
      </p:sp>
      <p:sp>
        <p:nvSpPr>
          <p:cNvPr id="4" name="Espace réservé de contenu 3"/>
          <p:cNvSpPr>
            <a:spLocks noGrp="1"/>
          </p:cNvSpPr>
          <p:nvPr>
            <p:ph sz="half" idx="2"/>
          </p:nvPr>
        </p:nvSpPr>
        <p:spPr>
          <a:xfrm>
            <a:off x="1072055" y="1504950"/>
            <a:ext cx="6096000" cy="4684714"/>
          </a:xfrm>
        </p:spPr>
        <p:txBody>
          <a:bodyPr/>
          <a:lstStyle/>
          <a:p>
            <a:r>
              <a:rPr lang="en-US" sz="2400" dirty="0" err="1" smtClean="0"/>
              <a:t>Nunky</a:t>
            </a:r>
            <a:r>
              <a:rPr lang="en-US" sz="2400" dirty="0" smtClean="0"/>
              <a:t>, qui attends les </a:t>
            </a:r>
            <a:r>
              <a:rPr lang="en-US" sz="2400" dirty="0" err="1" smtClean="0"/>
              <a:t>alizés</a:t>
            </a:r>
            <a:r>
              <a:rPr lang="en-US" sz="2400" dirty="0" smtClean="0"/>
              <a:t>.</a:t>
            </a:r>
          </a:p>
          <a:p>
            <a:r>
              <a:rPr lang="en-US" sz="2400" dirty="0" smtClean="0"/>
              <a:t>Kiss, qui attends du vent pour </a:t>
            </a:r>
            <a:r>
              <a:rPr lang="en-US" sz="2400" dirty="0" err="1" smtClean="0"/>
              <a:t>avancer</a:t>
            </a:r>
            <a:r>
              <a:rPr lang="en-US" sz="2400" dirty="0" smtClean="0"/>
              <a:t>.</a:t>
            </a:r>
          </a:p>
          <a:p>
            <a:pPr>
              <a:buNone/>
            </a:pPr>
            <a:r>
              <a:rPr lang="en-US" dirty="0" err="1" smtClean="0"/>
              <a:t>Tous</a:t>
            </a:r>
            <a:r>
              <a:rPr lang="en-US" dirty="0" smtClean="0"/>
              <a:t> </a:t>
            </a:r>
            <a:r>
              <a:rPr lang="en-US" dirty="0" err="1" smtClean="0"/>
              <a:t>deux</a:t>
            </a:r>
            <a:r>
              <a:rPr lang="en-US" dirty="0" smtClean="0"/>
              <a:t> </a:t>
            </a:r>
            <a:r>
              <a:rPr lang="en-US" dirty="0" err="1" smtClean="0"/>
              <a:t>sont</a:t>
            </a:r>
            <a:r>
              <a:rPr lang="en-US" dirty="0" smtClean="0"/>
              <a:t> </a:t>
            </a:r>
            <a:r>
              <a:rPr lang="en-US" dirty="0" err="1" smtClean="0"/>
              <a:t>partis</a:t>
            </a:r>
            <a:r>
              <a:rPr lang="en-US" dirty="0" smtClean="0"/>
              <a:t> en </a:t>
            </a:r>
            <a:r>
              <a:rPr lang="en-US" dirty="0" err="1" smtClean="0"/>
              <a:t>novembre</a:t>
            </a:r>
            <a:r>
              <a:rPr lang="en-US" dirty="0" smtClean="0"/>
              <a:t> 2013.</a:t>
            </a:r>
          </a:p>
          <a:p>
            <a:pPr>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None/>
            </a:pPr>
            <a:endParaRPr lang="en-US" dirty="0" smtClean="0"/>
          </a:p>
          <a:p>
            <a:endParaRPr lang="en-US" dirty="0" smtClean="0"/>
          </a:p>
          <a:p>
            <a:endParaRPr lang="en-US" dirty="0"/>
          </a:p>
        </p:txBody>
      </p:sp>
      <p:sp>
        <p:nvSpPr>
          <p:cNvPr id="5" name="Espace réservé du texte 4"/>
          <p:cNvSpPr>
            <a:spLocks noGrp="1"/>
          </p:cNvSpPr>
          <p:nvPr>
            <p:ph type="body" sz="quarter" idx="3"/>
          </p:nvPr>
        </p:nvSpPr>
        <p:spPr>
          <a:xfrm>
            <a:off x="5749159" y="906780"/>
            <a:ext cx="5014091" cy="493395"/>
          </a:xfrm>
        </p:spPr>
        <p:txBody>
          <a:bodyPr/>
          <a:lstStyle/>
          <a:p>
            <a:r>
              <a:rPr lang="en-US" dirty="0" smtClean="0"/>
              <a:t>          Tour du Monde… The end</a:t>
            </a:r>
            <a:endParaRPr lang="en-US" dirty="0"/>
          </a:p>
        </p:txBody>
      </p:sp>
      <p:sp>
        <p:nvSpPr>
          <p:cNvPr id="6" name="Espace réservé de contenu 5"/>
          <p:cNvSpPr>
            <a:spLocks noGrp="1"/>
          </p:cNvSpPr>
          <p:nvPr>
            <p:ph sz="quarter" idx="4"/>
          </p:nvPr>
        </p:nvSpPr>
        <p:spPr>
          <a:xfrm>
            <a:off x="5580993" y="1514475"/>
            <a:ext cx="5202621" cy="4675189"/>
          </a:xfrm>
        </p:spPr>
        <p:txBody>
          <a:bodyPr>
            <a:normAutofit/>
          </a:bodyPr>
          <a:lstStyle/>
          <a:p>
            <a:pPr lvl="3" algn="just"/>
            <a:r>
              <a:rPr lang="en-US" sz="2400" dirty="0" smtClean="0"/>
              <a:t>Ty Punch </a:t>
            </a:r>
            <a:r>
              <a:rPr lang="en-US" sz="2200" dirty="0" err="1" smtClean="0"/>
              <a:t>est</a:t>
            </a:r>
            <a:r>
              <a:rPr lang="en-US" sz="2200" dirty="0" smtClean="0"/>
              <a:t> </a:t>
            </a:r>
            <a:r>
              <a:rPr lang="en-US" sz="2200" dirty="0" err="1" smtClean="0"/>
              <a:t>arrivé</a:t>
            </a:r>
            <a:r>
              <a:rPr lang="en-US" sz="2200" dirty="0" smtClean="0"/>
              <a:t> à bon port le </a:t>
            </a:r>
          </a:p>
          <a:p>
            <a:pPr lvl="3" algn="just">
              <a:buNone/>
            </a:pPr>
            <a:r>
              <a:rPr lang="en-US" sz="2200" dirty="0" smtClean="0"/>
              <a:t>	13 </a:t>
            </a:r>
            <a:r>
              <a:rPr lang="en-US" sz="2200" dirty="0" err="1" smtClean="0"/>
              <a:t>Juillet</a:t>
            </a:r>
            <a:r>
              <a:rPr lang="en-US" sz="2200" dirty="0" smtClean="0"/>
              <a:t> 2013. Un grand bravo à</a:t>
            </a:r>
          </a:p>
          <a:p>
            <a:pPr lvl="3" algn="just">
              <a:buNone/>
            </a:pPr>
            <a:r>
              <a:rPr lang="en-US" sz="2200" dirty="0" smtClean="0"/>
              <a:t>   Claire et </a:t>
            </a:r>
            <a:r>
              <a:rPr lang="en-US" sz="2200" dirty="0" err="1" smtClean="0"/>
              <a:t>Gaëtan</a:t>
            </a:r>
            <a:r>
              <a:rPr lang="en-US" sz="2200" dirty="0" smtClean="0"/>
              <a:t> qui nous </a:t>
            </a:r>
            <a:r>
              <a:rPr lang="en-US" sz="2200" dirty="0" err="1" smtClean="0"/>
              <a:t>ont</a:t>
            </a:r>
            <a:r>
              <a:rPr lang="en-US" sz="2200" dirty="0" smtClean="0"/>
              <a:t> </a:t>
            </a:r>
            <a:r>
              <a:rPr lang="en-US" sz="2200" dirty="0" err="1" smtClean="0"/>
              <a:t>bien</a:t>
            </a:r>
            <a:r>
              <a:rPr lang="en-US" sz="2200" dirty="0" smtClean="0"/>
              <a:t> </a:t>
            </a:r>
          </a:p>
          <a:p>
            <a:pPr lvl="3" algn="just">
              <a:buNone/>
            </a:pPr>
            <a:r>
              <a:rPr lang="en-US" sz="2200" dirty="0" smtClean="0"/>
              <a:t>   fait </a:t>
            </a:r>
            <a:r>
              <a:rPr lang="en-US" sz="2200" dirty="0" err="1" smtClean="0"/>
              <a:t>rêver</a:t>
            </a:r>
            <a:r>
              <a:rPr lang="en-US" sz="2200" dirty="0" smtClean="0"/>
              <a:t> pendant 3 ans.</a:t>
            </a:r>
            <a:endParaRPr lang="en-US" sz="2200" dirty="0"/>
          </a:p>
        </p:txBody>
      </p:sp>
      <p:sp>
        <p:nvSpPr>
          <p:cNvPr id="9" name="Espace réservé du numéro de diapositive 8"/>
          <p:cNvSpPr>
            <a:spLocks noGrp="1"/>
          </p:cNvSpPr>
          <p:nvPr>
            <p:ph type="sldNum" sz="quarter" idx="12"/>
          </p:nvPr>
        </p:nvSpPr>
        <p:spPr/>
        <p:txBody>
          <a:bodyPr/>
          <a:lstStyle/>
          <a:p>
            <a:pPr algn="r" defTabSz="914400">
              <a:buNone/>
            </a:pPr>
            <a:fld id="{9CD8D479-8942-46E8-A226-A4E01F7A105C}" type="slidenum">
              <a:rPr lang="en-US" sz="800" b="0" i="0">
                <a:solidFill>
                  <a:srgbClr val="8BAA00">
                    <a:lumMod val="75000"/>
                  </a:srgbClr>
                </a:solidFill>
                <a:latin typeface="Corbel"/>
                <a:ea typeface="+mn-ea"/>
                <a:cs typeface="+mn-cs"/>
              </a:rPr>
              <a:pPr algn="r" defTabSz="914400">
                <a:buNone/>
              </a:pPr>
              <a:t>9</a:t>
            </a:fld>
            <a:endParaRPr lang="en-US" sz="800" b="0" i="0">
              <a:solidFill>
                <a:srgbClr val="8BAA00">
                  <a:lumMod val="75000"/>
                </a:srgbClr>
              </a:solidFill>
              <a:latin typeface="Corbel"/>
              <a:ea typeface="+mn-ea"/>
              <a:cs typeface="+mn-cs"/>
            </a:endParaRPr>
          </a:p>
        </p:txBody>
      </p:sp>
      <p:pic>
        <p:nvPicPr>
          <p:cNvPr id="1028"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3572" t="24851" r="23869" b="5892"/>
          <a:stretch/>
        </p:blipFill>
        <p:spPr bwMode="auto">
          <a:xfrm>
            <a:off x="6873766" y="2936970"/>
            <a:ext cx="3584028" cy="3506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6966" t="21954" r="12029" b="11416"/>
          <a:stretch/>
        </p:blipFill>
        <p:spPr bwMode="auto">
          <a:xfrm>
            <a:off x="1197297" y="2806262"/>
            <a:ext cx="4772657" cy="3720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Espace réservé de la date 6"/>
          <p:cNvSpPr>
            <a:spLocks noGrp="1"/>
          </p:cNvSpPr>
          <p:nvPr>
            <p:ph type="dt" sz="half" idx="10"/>
          </p:nvPr>
        </p:nvSpPr>
        <p:spPr>
          <a:xfrm>
            <a:off x="431101" y="6629400"/>
            <a:ext cx="1000662" cy="228600"/>
          </a:xfrm>
        </p:spPr>
        <p:txBody>
          <a:bodyPr/>
          <a:lstStyle/>
          <a:p>
            <a:pPr algn="r" defTabSz="914400">
              <a:buNone/>
            </a:pPr>
            <a:r>
              <a:rPr lang="en-US" sz="800" b="0" i="0" dirty="0" smtClean="0">
                <a:latin typeface="Corbel"/>
                <a:ea typeface="+mn-ea"/>
                <a:cs typeface="+mn-cs"/>
              </a:rPr>
              <a:t>14  </a:t>
            </a:r>
            <a:r>
              <a:rPr lang="en-US" sz="800" b="0" i="0" dirty="0" err="1" smtClean="0">
                <a:latin typeface="Corbel"/>
                <a:ea typeface="+mn-ea"/>
                <a:cs typeface="+mn-cs"/>
              </a:rPr>
              <a:t>Décembre</a:t>
            </a:r>
            <a:r>
              <a:rPr lang="en-US" sz="800" b="0" i="0" dirty="0" smtClean="0">
                <a:latin typeface="Corbel"/>
                <a:ea typeface="+mn-ea"/>
                <a:cs typeface="+mn-cs"/>
              </a:rPr>
              <a:t> </a:t>
            </a:r>
            <a:r>
              <a:rPr lang="en-US" sz="800" b="0" i="0" dirty="0">
                <a:latin typeface="Corbel"/>
                <a:ea typeface="+mn-ea"/>
                <a:cs typeface="+mn-cs"/>
              </a:rPr>
              <a:t> </a:t>
            </a:r>
            <a:r>
              <a:rPr lang="en-US" sz="800" b="0" i="0" dirty="0" smtClean="0">
                <a:latin typeface="Corbel"/>
                <a:ea typeface="+mn-ea"/>
                <a:cs typeface="+mn-cs"/>
              </a:rPr>
              <a:t>2013</a:t>
            </a:r>
            <a:endParaRPr lang="en-US" sz="800" b="0" i="0" dirty="0">
              <a:latin typeface="Corbel"/>
              <a:ea typeface="+mn-ea"/>
              <a:cs typeface="+mn-cs"/>
            </a:endParaRPr>
          </a:p>
        </p:txBody>
      </p:sp>
      <p:sp>
        <p:nvSpPr>
          <p:cNvPr id="14" name="Espace réservé du pied de page 7"/>
          <p:cNvSpPr>
            <a:spLocks noGrp="1"/>
          </p:cNvSpPr>
          <p:nvPr>
            <p:ph type="ftr" sz="quarter" idx="11"/>
          </p:nvPr>
        </p:nvSpPr>
        <p:spPr>
          <a:xfrm>
            <a:off x="1637716" y="6629400"/>
            <a:ext cx="9144259" cy="228600"/>
          </a:xfrm>
        </p:spPr>
        <p:txBody>
          <a:bodyPr/>
          <a:lstStyle/>
          <a:p>
            <a:pPr algn="l" defTabSz="914400">
              <a:buNone/>
            </a:pPr>
            <a:r>
              <a:rPr lang="en-US" sz="800" b="0" i="0" dirty="0" smtClean="0">
                <a:latin typeface="Corbel"/>
                <a:ea typeface="+mn-ea"/>
                <a:cs typeface="+mn-cs"/>
              </a:rPr>
              <a:t>Association-First30.org</a:t>
            </a:r>
            <a:endParaRPr lang="en-US" sz="800" b="0" i="0" dirty="0">
              <a:latin typeface="Corbel"/>
              <a:ea typeface="+mn-ea"/>
              <a:cs typeface="+mn-cs"/>
            </a:endParaRPr>
          </a:p>
        </p:txBody>
      </p:sp>
    </p:spTree>
    <p:extLst>
      <p:ext uri="{BB962C8B-B14F-4D97-AF65-F5344CB8AC3E}">
        <p14:creationId xmlns="" xmlns:p14="http://schemas.microsoft.com/office/powerpoint/2010/main" val="3586694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2000" fill="hold"/>
                                        <p:tgtEl>
                                          <p:spTgt spid="1029"/>
                                        </p:tgtEl>
                                        <p:attrNameLst>
                                          <p:attrName>ppt_w</p:attrName>
                                        </p:attrNameLst>
                                      </p:cBhvr>
                                      <p:tavLst>
                                        <p:tav tm="0">
                                          <p:val>
                                            <p:fltVal val="0"/>
                                          </p:val>
                                        </p:tav>
                                        <p:tav tm="100000">
                                          <p:val>
                                            <p:strVal val="#ppt_w"/>
                                          </p:val>
                                        </p:tav>
                                      </p:tavLst>
                                    </p:anim>
                                    <p:anim calcmode="lin" valueType="num">
                                      <p:cBhvr>
                                        <p:cTn id="8" dur="2000" fill="hold"/>
                                        <p:tgtEl>
                                          <p:spTgt spid="1029"/>
                                        </p:tgtEl>
                                        <p:attrNameLst>
                                          <p:attrName>ppt_h</p:attrName>
                                        </p:attrNameLst>
                                      </p:cBhvr>
                                      <p:tavLst>
                                        <p:tav tm="0">
                                          <p:val>
                                            <p:fltVal val="0"/>
                                          </p:val>
                                        </p:tav>
                                        <p:tav tm="100000">
                                          <p:val>
                                            <p:strVal val="#ppt_h"/>
                                          </p:val>
                                        </p:tav>
                                      </p:tavLst>
                                    </p:anim>
                                    <p:anim calcmode="lin" valueType="num">
                                      <p:cBhvr>
                                        <p:cTn id="9" dur="2000" fill="hold"/>
                                        <p:tgtEl>
                                          <p:spTgt spid="1029"/>
                                        </p:tgtEl>
                                        <p:attrNameLst>
                                          <p:attrName>style.rotation</p:attrName>
                                        </p:attrNameLst>
                                      </p:cBhvr>
                                      <p:tavLst>
                                        <p:tav tm="0">
                                          <p:val>
                                            <p:fltVal val="90"/>
                                          </p:val>
                                        </p:tav>
                                        <p:tav tm="100000">
                                          <p:val>
                                            <p:fltVal val="0"/>
                                          </p:val>
                                        </p:tav>
                                      </p:tavLst>
                                    </p:anim>
                                    <p:animEffect transition="in" filter="fade">
                                      <p:cBhvr>
                                        <p:cTn id="10" dur="2000"/>
                                        <p:tgtEl>
                                          <p:spTgt spid="1029"/>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2000" fill="hold"/>
                                        <p:tgtEl>
                                          <p:spTgt spid="1028"/>
                                        </p:tgtEl>
                                        <p:attrNameLst>
                                          <p:attrName>ppt_w</p:attrName>
                                        </p:attrNameLst>
                                      </p:cBhvr>
                                      <p:tavLst>
                                        <p:tav tm="0">
                                          <p:val>
                                            <p:fltVal val="0"/>
                                          </p:val>
                                        </p:tav>
                                        <p:tav tm="100000">
                                          <p:val>
                                            <p:strVal val="#ppt_w"/>
                                          </p:val>
                                        </p:tav>
                                      </p:tavLst>
                                    </p:anim>
                                    <p:anim calcmode="lin" valueType="num">
                                      <p:cBhvr>
                                        <p:cTn id="15" dur="2000" fill="hold"/>
                                        <p:tgtEl>
                                          <p:spTgt spid="1028"/>
                                        </p:tgtEl>
                                        <p:attrNameLst>
                                          <p:attrName>ppt_h</p:attrName>
                                        </p:attrNameLst>
                                      </p:cBhvr>
                                      <p:tavLst>
                                        <p:tav tm="0">
                                          <p:val>
                                            <p:fltVal val="0"/>
                                          </p:val>
                                        </p:tav>
                                        <p:tav tm="100000">
                                          <p:val>
                                            <p:strVal val="#ppt_h"/>
                                          </p:val>
                                        </p:tav>
                                      </p:tavLst>
                                    </p:anim>
                                    <p:anim calcmode="lin" valueType="num">
                                      <p:cBhvr>
                                        <p:cTn id="16" dur="2000" fill="hold"/>
                                        <p:tgtEl>
                                          <p:spTgt spid="1028"/>
                                        </p:tgtEl>
                                        <p:attrNameLst>
                                          <p:attrName>style.rotation</p:attrName>
                                        </p:attrNameLst>
                                      </p:cBhvr>
                                      <p:tavLst>
                                        <p:tav tm="0">
                                          <p:val>
                                            <p:fltVal val="90"/>
                                          </p:val>
                                        </p:tav>
                                        <p:tav tm="100000">
                                          <p:val>
                                            <p:fltVal val="0"/>
                                          </p:val>
                                        </p:tav>
                                      </p:tavLst>
                                    </p:anim>
                                    <p:animEffect transition="in" filter="fade">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G 20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ology_16x9_TP103098869" id="{77C68ED0-3FBD-4E79-B72F-AE641BD5B067}" vid="{C9C2C99E-2DFE-41DA-8334-22BC771B50D1}"/>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 2012</Template>
  <TotalTime>0</TotalTime>
  <Words>962</Words>
  <Application>Microsoft Office PowerPoint</Application>
  <PresentationFormat>Personnalisé</PresentationFormat>
  <Paragraphs>307</Paragraphs>
  <Slides>24</Slides>
  <Notes>6</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AG 2012</vt:lpstr>
      <vt:lpstr>AG 2013 Paris - Sèvres</vt:lpstr>
      <vt:lpstr>Programme de la journée</vt:lpstr>
      <vt:lpstr>Rapport Moral du Président</vt:lpstr>
      <vt:lpstr>Rapport Financier du Trésorier</vt:lpstr>
      <vt:lpstr>Election du nouveau bureau</vt:lpstr>
      <vt:lpstr>96 Bateaux et 100 Membres en 2013</vt:lpstr>
      <vt:lpstr>Statistiques du site</vt:lpstr>
      <vt:lpstr>Les voyageurs “Spotisés” en 2013</vt:lpstr>
      <vt:lpstr>Les voyageurs en 2013/2014 “spotisés” ou pas </vt:lpstr>
      <vt:lpstr>Projets 2014</vt:lpstr>
      <vt:lpstr>Evénements 2013/2014</vt:lpstr>
      <vt:lpstr>Actions 2014 de l’association</vt:lpstr>
      <vt:lpstr>Responsables Rassemblements 2014</vt:lpstr>
      <vt:lpstr>Rassemblements 2014… Faisons vivre nos Tikis</vt:lpstr>
      <vt:lpstr>Projets “techniques” 2014… Philippe, au boulot! </vt:lpstr>
      <vt:lpstr> A propos de nos membres</vt:lpstr>
      <vt:lpstr>André nous a quitté brutalement le 11 septembre 2013. Toutes nos pensées vont à Florence.</vt:lpstr>
      <vt:lpstr>Ils nous ont rejoint en 2013 </vt:lpstr>
      <vt:lpstr> Tec'hadenn le roi de l'Aulne</vt:lpstr>
      <vt:lpstr>La saga Kiss… Ou de Figg à Kiss</vt:lpstr>
      <vt:lpstr>Le voyage de Nunky notre cuirassé </vt:lpstr>
      <vt:lpstr>Un énorme bravo à Ty Punch  .</vt:lpstr>
      <vt:lpstr>Un grand merci à tous pour votre présence et votre attention.</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2012-12-05T15:30:18Z</dcterms:created>
  <dcterms:modified xsi:type="dcterms:W3CDTF">2013-12-16T12:29:03Z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